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2"/>
  </p:notesMasterIdLst>
  <p:handoutMasterIdLst>
    <p:handoutMasterId r:id="rId33"/>
  </p:handoutMasterIdLst>
  <p:sldIdLst>
    <p:sldId id="300" r:id="rId2"/>
    <p:sldId id="307" r:id="rId3"/>
    <p:sldId id="388" r:id="rId4"/>
    <p:sldId id="387" r:id="rId5"/>
    <p:sldId id="404" r:id="rId6"/>
    <p:sldId id="405" r:id="rId7"/>
    <p:sldId id="402" r:id="rId8"/>
    <p:sldId id="403" r:id="rId9"/>
    <p:sldId id="349" r:id="rId10"/>
    <p:sldId id="401" r:id="rId11"/>
    <p:sldId id="377" r:id="rId12"/>
    <p:sldId id="374" r:id="rId13"/>
    <p:sldId id="313" r:id="rId14"/>
    <p:sldId id="400" r:id="rId15"/>
    <p:sldId id="390" r:id="rId16"/>
    <p:sldId id="376" r:id="rId17"/>
    <p:sldId id="381" r:id="rId18"/>
    <p:sldId id="399" r:id="rId19"/>
    <p:sldId id="393" r:id="rId20"/>
    <p:sldId id="375" r:id="rId21"/>
    <p:sldId id="383" r:id="rId22"/>
    <p:sldId id="392" r:id="rId23"/>
    <p:sldId id="397" r:id="rId24"/>
    <p:sldId id="395" r:id="rId25"/>
    <p:sldId id="396" r:id="rId26"/>
    <p:sldId id="391" r:id="rId27"/>
    <p:sldId id="386" r:id="rId28"/>
    <p:sldId id="398" r:id="rId29"/>
    <p:sldId id="379" r:id="rId30"/>
    <p:sldId id="360" r:id="rId31"/>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bez tytułu" id="{E65E1543-767F-4545-A51B-66FCFBD6298A}">
          <p14:sldIdLst>
            <p14:sldId id="300"/>
            <p14:sldId id="307"/>
            <p14:sldId id="388"/>
            <p14:sldId id="387"/>
            <p14:sldId id="404"/>
            <p14:sldId id="405"/>
            <p14:sldId id="402"/>
            <p14:sldId id="403"/>
            <p14:sldId id="349"/>
            <p14:sldId id="401"/>
            <p14:sldId id="377"/>
            <p14:sldId id="374"/>
            <p14:sldId id="313"/>
            <p14:sldId id="400"/>
            <p14:sldId id="390"/>
            <p14:sldId id="376"/>
            <p14:sldId id="381"/>
            <p14:sldId id="399"/>
            <p14:sldId id="393"/>
            <p14:sldId id="375"/>
            <p14:sldId id="383"/>
            <p14:sldId id="392"/>
            <p14:sldId id="397"/>
            <p14:sldId id="395"/>
            <p14:sldId id="396"/>
            <p14:sldId id="391"/>
            <p14:sldId id="386"/>
            <p14:sldId id="398"/>
            <p14:sldId id="379"/>
            <p14:sldId id="360"/>
          </p14:sldIdLst>
        </p14:section>
      </p14:sectionLst>
    </p:ex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 id="3" name="Paulina Morawa" initials="PM" lastIdx="1" clrIdx="2">
    <p:extLst>
      <p:ext uri="{19B8F6BF-5375-455C-9EA6-DF929625EA0E}">
        <p15:presenceInfo xmlns:p15="http://schemas.microsoft.com/office/powerpoint/2012/main" userId="S-1-5-21-1670398141-22115980-326569147-232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607" autoAdjust="0"/>
  </p:normalViewPr>
  <p:slideViewPr>
    <p:cSldViewPr>
      <p:cViewPr varScale="1">
        <p:scale>
          <a:sx n="70" d="100"/>
          <a:sy n="70" d="100"/>
        </p:scale>
        <p:origin x="1166" y="43"/>
      </p:cViewPr>
      <p:guideLst>
        <p:guide pos="3840"/>
        <p:guide pos="6816"/>
        <p:guide pos="816"/>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4F72C-124B-4B53-A388-C714FB7142F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pl-PL"/>
        </a:p>
      </dgm:t>
    </dgm:pt>
    <dgm:pt modelId="{B0CBB15D-C1D1-42C1-BAE4-7BB0FC31FD39}">
      <dgm:prSet phldrT="[Tekst]" custT="1"/>
      <dgm:spPr/>
      <dgm:t>
        <a:bodyPr/>
        <a:lstStyle/>
        <a:p>
          <a:pPr>
            <a:buNone/>
          </a:pPr>
          <a:r>
            <a:rPr lang="pl-PL" sz="2000" b="1" dirty="0">
              <a:latin typeface="Arial" panose="020B0604020202020204" pitchFamily="34" charset="0"/>
              <a:cs typeface="Arial" panose="020B0604020202020204" pitchFamily="34" charset="0"/>
            </a:rPr>
            <a:t>Rodzinny kapitał opiekuńczy / możliwość obniżenia opłat</a:t>
          </a:r>
        </a:p>
        <a:p>
          <a:pPr>
            <a:buNone/>
          </a:pPr>
          <a:r>
            <a:rPr lang="pl-PL" sz="2000" dirty="0">
              <a:latin typeface="Arial" panose="020B0604020202020204" pitchFamily="34" charset="0"/>
              <a:cs typeface="Arial" panose="020B0604020202020204" pitchFamily="34" charset="0"/>
            </a:rPr>
            <a:t>rodzic sam decyduje na jaką formę opieki nad dziećmi przeznaczy RKO (niania, instytucja opieki, samodzielna opieka rodzica lub rodziny rodzica)</a:t>
          </a:r>
        </a:p>
      </dgm:t>
    </dgm:pt>
    <dgm:pt modelId="{1ADF3C76-730A-40C3-94D9-8C94B3EFAD2A}" type="parTrans" cxnId="{5A0A5E4F-58CD-41F2-950C-B5C8ABC79357}">
      <dgm:prSet/>
      <dgm:spPr/>
      <dgm:t>
        <a:bodyPr/>
        <a:lstStyle/>
        <a:p>
          <a:endParaRPr lang="pl-PL"/>
        </a:p>
      </dgm:t>
    </dgm:pt>
    <dgm:pt modelId="{7753B702-3BA7-4750-B9FA-7EA15C07CC77}" type="sibTrans" cxnId="{5A0A5E4F-58CD-41F2-950C-B5C8ABC79357}">
      <dgm:prSet/>
      <dgm:spPr/>
      <dgm:t>
        <a:bodyPr/>
        <a:lstStyle/>
        <a:p>
          <a:endParaRPr lang="pl-PL"/>
        </a:p>
      </dgm:t>
    </dgm:pt>
    <dgm:pt modelId="{C2422D2B-E096-41E5-8AA2-8B0FD7B21403}">
      <dgm:prSet phldrT="[Tekst]" custT="1"/>
      <dgm:spPr/>
      <dgm:t>
        <a:bodyPr/>
        <a:lstStyle/>
        <a:p>
          <a:r>
            <a:rPr lang="pl-PL" sz="2000" b="1" dirty="0">
              <a:latin typeface="Arial" panose="020B0604020202020204" pitchFamily="34" charset="0"/>
              <a:cs typeface="Arial" panose="020B0604020202020204" pitchFamily="34" charset="0"/>
            </a:rPr>
            <a:t>Program rozwoju instytucji opieki nad dziećmi w wieku do lat 3 „MALUCH+” 2022-2029 / tworzenie nowych miejsc</a:t>
          </a:r>
        </a:p>
        <a:p>
          <a:r>
            <a:rPr lang="pl-PL" sz="2000" i="0" dirty="0">
              <a:latin typeface="Arial" panose="020B0604020202020204" pitchFamily="34" charset="0"/>
              <a:cs typeface="Arial" panose="020B0604020202020204" pitchFamily="34" charset="0"/>
            </a:rPr>
            <a:t>skoncentrowanie na poziomie kraju różnych źródeł finansowania </a:t>
          </a:r>
        </a:p>
      </dgm:t>
    </dgm:pt>
    <dgm:pt modelId="{4C0110DC-A345-4F67-8338-7979580E7418}" type="parTrans" cxnId="{CBD6D2E2-C199-471F-9943-B295E67F91CE}">
      <dgm:prSet/>
      <dgm:spPr/>
      <dgm:t>
        <a:bodyPr/>
        <a:lstStyle/>
        <a:p>
          <a:endParaRPr lang="pl-PL"/>
        </a:p>
      </dgm:t>
    </dgm:pt>
    <dgm:pt modelId="{125E7F33-6788-40D3-864D-BC0ED8167FD4}" type="sibTrans" cxnId="{CBD6D2E2-C199-471F-9943-B295E67F91CE}">
      <dgm:prSet/>
      <dgm:spPr/>
      <dgm:t>
        <a:bodyPr/>
        <a:lstStyle/>
        <a:p>
          <a:endParaRPr lang="pl-PL"/>
        </a:p>
      </dgm:t>
    </dgm:pt>
    <dgm:pt modelId="{DE4281F2-5644-4F76-8FFF-298DFF7F5F10}">
      <dgm:prSet custT="1"/>
      <dgm:spPr/>
      <dgm:t>
        <a:bodyPr/>
        <a:lstStyle/>
        <a:p>
          <a:r>
            <a:rPr lang="pl-PL" sz="2000" b="1" dirty="0">
              <a:latin typeface="Arial" panose="020B0604020202020204" pitchFamily="34" charset="0"/>
              <a:cs typeface="Arial" panose="020B0604020202020204" pitchFamily="34" charset="0"/>
            </a:rPr>
            <a:t>Dofinansowanie do pobytu dziecka w żłobku, klubie dziecięcym lub u dziennego opiekuna / obniżenie opłat</a:t>
          </a:r>
        </a:p>
        <a:p>
          <a:r>
            <a:rPr lang="pl-PL" sz="2000" dirty="0">
              <a:latin typeface="Arial" panose="020B0604020202020204" pitchFamily="34" charset="0"/>
              <a:cs typeface="Arial" panose="020B0604020202020204" pitchFamily="34" charset="0"/>
            </a:rPr>
            <a:t>maksymalnie 400 zł miesięcznie na dziecko, nie więcej niż wysokość opłaty ponoszonej przez rodzica</a:t>
          </a:r>
        </a:p>
      </dgm:t>
    </dgm:pt>
    <dgm:pt modelId="{29063863-010A-45E5-8295-FD46EA0AC19F}" type="parTrans" cxnId="{6ADDE5F5-68E2-4539-A6D5-D013E95B598D}">
      <dgm:prSet/>
      <dgm:spPr/>
      <dgm:t>
        <a:bodyPr/>
        <a:lstStyle/>
        <a:p>
          <a:endParaRPr lang="pl-PL"/>
        </a:p>
      </dgm:t>
    </dgm:pt>
    <dgm:pt modelId="{49EAF0BD-C2D4-4CC5-9CFD-AB840159B9C8}" type="sibTrans" cxnId="{6ADDE5F5-68E2-4539-A6D5-D013E95B598D}">
      <dgm:prSet/>
      <dgm:spPr/>
      <dgm:t>
        <a:bodyPr/>
        <a:lstStyle/>
        <a:p>
          <a:endParaRPr lang="pl-PL"/>
        </a:p>
      </dgm:t>
    </dgm:pt>
    <dgm:pt modelId="{94E707F2-A374-404E-9088-002931DB2152}" type="pres">
      <dgm:prSet presAssocID="{8564F72C-124B-4B53-A388-C714FB7142F0}" presName="Name0" presStyleCnt="0">
        <dgm:presLayoutVars>
          <dgm:chMax val="7"/>
          <dgm:chPref val="7"/>
          <dgm:dir/>
        </dgm:presLayoutVars>
      </dgm:prSet>
      <dgm:spPr/>
      <dgm:t>
        <a:bodyPr/>
        <a:lstStyle/>
        <a:p>
          <a:endParaRPr lang="pl-PL"/>
        </a:p>
      </dgm:t>
    </dgm:pt>
    <dgm:pt modelId="{245FB43C-E56B-4432-A814-BB6FE94DE477}" type="pres">
      <dgm:prSet presAssocID="{8564F72C-124B-4B53-A388-C714FB7142F0}" presName="Name1" presStyleCnt="0"/>
      <dgm:spPr/>
    </dgm:pt>
    <dgm:pt modelId="{9FE0CDB5-D20A-4208-91D4-4D6CE0F1A943}" type="pres">
      <dgm:prSet presAssocID="{8564F72C-124B-4B53-A388-C714FB7142F0}" presName="cycle" presStyleCnt="0"/>
      <dgm:spPr/>
    </dgm:pt>
    <dgm:pt modelId="{8D8C7180-95D8-449B-A138-8D038BBA2EF6}" type="pres">
      <dgm:prSet presAssocID="{8564F72C-124B-4B53-A388-C714FB7142F0}" presName="srcNode" presStyleLbl="node1" presStyleIdx="0" presStyleCnt="3"/>
      <dgm:spPr/>
    </dgm:pt>
    <dgm:pt modelId="{759A3CAE-854E-4B0C-AAFA-7B87A5EB7994}" type="pres">
      <dgm:prSet presAssocID="{8564F72C-124B-4B53-A388-C714FB7142F0}" presName="conn" presStyleLbl="parChTrans1D2" presStyleIdx="0" presStyleCnt="1"/>
      <dgm:spPr/>
      <dgm:t>
        <a:bodyPr/>
        <a:lstStyle/>
        <a:p>
          <a:endParaRPr lang="pl-PL"/>
        </a:p>
      </dgm:t>
    </dgm:pt>
    <dgm:pt modelId="{250F6020-752D-4B0A-8EF1-05C3A0117219}" type="pres">
      <dgm:prSet presAssocID="{8564F72C-124B-4B53-A388-C714FB7142F0}" presName="extraNode" presStyleLbl="node1" presStyleIdx="0" presStyleCnt="3"/>
      <dgm:spPr/>
    </dgm:pt>
    <dgm:pt modelId="{D2587FBB-145D-40EF-B67C-33A966B159DB}" type="pres">
      <dgm:prSet presAssocID="{8564F72C-124B-4B53-A388-C714FB7142F0}" presName="dstNode" presStyleLbl="node1" presStyleIdx="0" presStyleCnt="3"/>
      <dgm:spPr/>
    </dgm:pt>
    <dgm:pt modelId="{3AEF8ED7-1825-4AAB-B91C-9B2E253104F4}" type="pres">
      <dgm:prSet presAssocID="{B0CBB15D-C1D1-42C1-BAE4-7BB0FC31FD39}" presName="text_1" presStyleLbl="node1" presStyleIdx="0" presStyleCnt="3">
        <dgm:presLayoutVars>
          <dgm:bulletEnabled val="1"/>
        </dgm:presLayoutVars>
      </dgm:prSet>
      <dgm:spPr/>
      <dgm:t>
        <a:bodyPr/>
        <a:lstStyle/>
        <a:p>
          <a:endParaRPr lang="pl-PL"/>
        </a:p>
      </dgm:t>
    </dgm:pt>
    <dgm:pt modelId="{BCE19960-46F1-46A2-B48E-B99E436E4CEA}" type="pres">
      <dgm:prSet presAssocID="{B0CBB15D-C1D1-42C1-BAE4-7BB0FC31FD39}" presName="accent_1" presStyleCnt="0"/>
      <dgm:spPr/>
    </dgm:pt>
    <dgm:pt modelId="{B3839CAE-45BE-42F8-BFEB-A7B1FFDD7705}" type="pres">
      <dgm:prSet presAssocID="{B0CBB15D-C1D1-42C1-BAE4-7BB0FC31FD39}" presName="accentRepeatNode" presStyleLbl="solidFgAcc1" presStyleIdx="0" presStyleCnt="3"/>
      <dgm:spPr/>
    </dgm:pt>
    <dgm:pt modelId="{D585B404-D859-4DD9-B69A-475F0A01B4C6}" type="pres">
      <dgm:prSet presAssocID="{DE4281F2-5644-4F76-8FFF-298DFF7F5F10}" presName="text_2" presStyleLbl="node1" presStyleIdx="1" presStyleCnt="3" custScaleY="124166">
        <dgm:presLayoutVars>
          <dgm:bulletEnabled val="1"/>
        </dgm:presLayoutVars>
      </dgm:prSet>
      <dgm:spPr/>
      <dgm:t>
        <a:bodyPr/>
        <a:lstStyle/>
        <a:p>
          <a:endParaRPr lang="pl-PL"/>
        </a:p>
      </dgm:t>
    </dgm:pt>
    <dgm:pt modelId="{7AE40770-5207-4E34-8E1D-1E628524CEFB}" type="pres">
      <dgm:prSet presAssocID="{DE4281F2-5644-4F76-8FFF-298DFF7F5F10}" presName="accent_2" presStyleCnt="0"/>
      <dgm:spPr/>
    </dgm:pt>
    <dgm:pt modelId="{2C3DB4B4-DAFD-42B4-953A-10FA4DDEE5C9}" type="pres">
      <dgm:prSet presAssocID="{DE4281F2-5644-4F76-8FFF-298DFF7F5F10}" presName="accentRepeatNode" presStyleLbl="solidFgAcc1" presStyleIdx="1" presStyleCnt="3"/>
      <dgm:spPr/>
    </dgm:pt>
    <dgm:pt modelId="{3F230530-E97F-424B-941A-726E8B82FF75}" type="pres">
      <dgm:prSet presAssocID="{C2422D2B-E096-41E5-8AA2-8B0FD7B21403}" presName="text_3" presStyleLbl="node1" presStyleIdx="2" presStyleCnt="3">
        <dgm:presLayoutVars>
          <dgm:bulletEnabled val="1"/>
        </dgm:presLayoutVars>
      </dgm:prSet>
      <dgm:spPr/>
      <dgm:t>
        <a:bodyPr/>
        <a:lstStyle/>
        <a:p>
          <a:endParaRPr lang="pl-PL"/>
        </a:p>
      </dgm:t>
    </dgm:pt>
    <dgm:pt modelId="{339D3A66-5084-4F14-9360-5BAC6303B706}" type="pres">
      <dgm:prSet presAssocID="{C2422D2B-E096-41E5-8AA2-8B0FD7B21403}" presName="accent_3" presStyleCnt="0"/>
      <dgm:spPr/>
    </dgm:pt>
    <dgm:pt modelId="{ED761D11-B056-4287-81F1-D8C2A0FFA01F}" type="pres">
      <dgm:prSet presAssocID="{C2422D2B-E096-41E5-8AA2-8B0FD7B21403}" presName="accentRepeatNode" presStyleLbl="solidFgAcc1" presStyleIdx="2" presStyleCnt="3"/>
      <dgm:spPr/>
    </dgm:pt>
  </dgm:ptLst>
  <dgm:cxnLst>
    <dgm:cxn modelId="{523C16DA-621A-40E4-8326-D9B3249DC8BA}" type="presOf" srcId="{C2422D2B-E096-41E5-8AA2-8B0FD7B21403}" destId="{3F230530-E97F-424B-941A-726E8B82FF75}" srcOrd="0" destOrd="0" presId="urn:microsoft.com/office/officeart/2008/layout/VerticalCurvedList"/>
    <dgm:cxn modelId="{CBD6D2E2-C199-471F-9943-B295E67F91CE}" srcId="{8564F72C-124B-4B53-A388-C714FB7142F0}" destId="{C2422D2B-E096-41E5-8AA2-8B0FD7B21403}" srcOrd="2" destOrd="0" parTransId="{4C0110DC-A345-4F67-8338-7979580E7418}" sibTransId="{125E7F33-6788-40D3-864D-BC0ED8167FD4}"/>
    <dgm:cxn modelId="{5A0A5E4F-58CD-41F2-950C-B5C8ABC79357}" srcId="{8564F72C-124B-4B53-A388-C714FB7142F0}" destId="{B0CBB15D-C1D1-42C1-BAE4-7BB0FC31FD39}" srcOrd="0" destOrd="0" parTransId="{1ADF3C76-730A-40C3-94D9-8C94B3EFAD2A}" sibTransId="{7753B702-3BA7-4750-B9FA-7EA15C07CC77}"/>
    <dgm:cxn modelId="{7378AF6C-2B7E-462D-A96E-0DAF23B010AF}" type="presOf" srcId="{DE4281F2-5644-4F76-8FFF-298DFF7F5F10}" destId="{D585B404-D859-4DD9-B69A-475F0A01B4C6}" srcOrd="0" destOrd="0" presId="urn:microsoft.com/office/officeart/2008/layout/VerticalCurvedList"/>
    <dgm:cxn modelId="{F5F43ACE-2260-4B4D-BB64-03864C16E8D3}" type="presOf" srcId="{8564F72C-124B-4B53-A388-C714FB7142F0}" destId="{94E707F2-A374-404E-9088-002931DB2152}" srcOrd="0" destOrd="0" presId="urn:microsoft.com/office/officeart/2008/layout/VerticalCurvedList"/>
    <dgm:cxn modelId="{6ADDE5F5-68E2-4539-A6D5-D013E95B598D}" srcId="{8564F72C-124B-4B53-A388-C714FB7142F0}" destId="{DE4281F2-5644-4F76-8FFF-298DFF7F5F10}" srcOrd="1" destOrd="0" parTransId="{29063863-010A-45E5-8295-FD46EA0AC19F}" sibTransId="{49EAF0BD-C2D4-4CC5-9CFD-AB840159B9C8}"/>
    <dgm:cxn modelId="{9F90040E-1BD5-42CB-B27F-631745C551FB}" type="presOf" srcId="{B0CBB15D-C1D1-42C1-BAE4-7BB0FC31FD39}" destId="{3AEF8ED7-1825-4AAB-B91C-9B2E253104F4}" srcOrd="0" destOrd="0" presId="urn:microsoft.com/office/officeart/2008/layout/VerticalCurvedList"/>
    <dgm:cxn modelId="{338F7610-3883-4EB0-8710-397D0F740E05}" type="presOf" srcId="{7753B702-3BA7-4750-B9FA-7EA15C07CC77}" destId="{759A3CAE-854E-4B0C-AAFA-7B87A5EB7994}" srcOrd="0" destOrd="0" presId="urn:microsoft.com/office/officeart/2008/layout/VerticalCurvedList"/>
    <dgm:cxn modelId="{9E936032-69D4-478C-8D34-A5FC4E3C0B21}" type="presParOf" srcId="{94E707F2-A374-404E-9088-002931DB2152}" destId="{245FB43C-E56B-4432-A814-BB6FE94DE477}" srcOrd="0" destOrd="0" presId="urn:microsoft.com/office/officeart/2008/layout/VerticalCurvedList"/>
    <dgm:cxn modelId="{95A2C71D-BB11-4B48-86C8-CEC9B2CC2E24}" type="presParOf" srcId="{245FB43C-E56B-4432-A814-BB6FE94DE477}" destId="{9FE0CDB5-D20A-4208-91D4-4D6CE0F1A943}" srcOrd="0" destOrd="0" presId="urn:microsoft.com/office/officeart/2008/layout/VerticalCurvedList"/>
    <dgm:cxn modelId="{522FF206-4366-472D-A5CA-4208437BCB63}" type="presParOf" srcId="{9FE0CDB5-D20A-4208-91D4-4D6CE0F1A943}" destId="{8D8C7180-95D8-449B-A138-8D038BBA2EF6}" srcOrd="0" destOrd="0" presId="urn:microsoft.com/office/officeart/2008/layout/VerticalCurvedList"/>
    <dgm:cxn modelId="{6B4E205A-F380-4F99-94D7-78E609923054}" type="presParOf" srcId="{9FE0CDB5-D20A-4208-91D4-4D6CE0F1A943}" destId="{759A3CAE-854E-4B0C-AAFA-7B87A5EB7994}" srcOrd="1" destOrd="0" presId="urn:microsoft.com/office/officeart/2008/layout/VerticalCurvedList"/>
    <dgm:cxn modelId="{E0E482BD-68ED-4240-A2BA-C4EABB48C4D0}" type="presParOf" srcId="{9FE0CDB5-D20A-4208-91D4-4D6CE0F1A943}" destId="{250F6020-752D-4B0A-8EF1-05C3A0117219}" srcOrd="2" destOrd="0" presId="urn:microsoft.com/office/officeart/2008/layout/VerticalCurvedList"/>
    <dgm:cxn modelId="{2EFBD098-7A53-4C68-A243-8BABFEA6A5FE}" type="presParOf" srcId="{9FE0CDB5-D20A-4208-91D4-4D6CE0F1A943}" destId="{D2587FBB-145D-40EF-B67C-33A966B159DB}" srcOrd="3" destOrd="0" presId="urn:microsoft.com/office/officeart/2008/layout/VerticalCurvedList"/>
    <dgm:cxn modelId="{67706D6A-DA67-4CBD-809D-7AAAA5B8C53A}" type="presParOf" srcId="{245FB43C-E56B-4432-A814-BB6FE94DE477}" destId="{3AEF8ED7-1825-4AAB-B91C-9B2E253104F4}" srcOrd="1" destOrd="0" presId="urn:microsoft.com/office/officeart/2008/layout/VerticalCurvedList"/>
    <dgm:cxn modelId="{390F9BC8-741A-4064-8D02-95E49A770D13}" type="presParOf" srcId="{245FB43C-E56B-4432-A814-BB6FE94DE477}" destId="{BCE19960-46F1-46A2-B48E-B99E436E4CEA}" srcOrd="2" destOrd="0" presId="urn:microsoft.com/office/officeart/2008/layout/VerticalCurvedList"/>
    <dgm:cxn modelId="{D79DF64E-B4EA-40F6-B830-1F9384011154}" type="presParOf" srcId="{BCE19960-46F1-46A2-B48E-B99E436E4CEA}" destId="{B3839CAE-45BE-42F8-BFEB-A7B1FFDD7705}" srcOrd="0" destOrd="0" presId="urn:microsoft.com/office/officeart/2008/layout/VerticalCurvedList"/>
    <dgm:cxn modelId="{9EA23436-9163-451B-BBBF-6009F17B7742}" type="presParOf" srcId="{245FB43C-E56B-4432-A814-BB6FE94DE477}" destId="{D585B404-D859-4DD9-B69A-475F0A01B4C6}" srcOrd="3" destOrd="0" presId="urn:microsoft.com/office/officeart/2008/layout/VerticalCurvedList"/>
    <dgm:cxn modelId="{A39BB764-14F6-4A4A-8353-C079FB3D0373}" type="presParOf" srcId="{245FB43C-E56B-4432-A814-BB6FE94DE477}" destId="{7AE40770-5207-4E34-8E1D-1E628524CEFB}" srcOrd="4" destOrd="0" presId="urn:microsoft.com/office/officeart/2008/layout/VerticalCurvedList"/>
    <dgm:cxn modelId="{CC96D1D7-F547-45E4-B759-3DA160F4950E}" type="presParOf" srcId="{7AE40770-5207-4E34-8E1D-1E628524CEFB}" destId="{2C3DB4B4-DAFD-42B4-953A-10FA4DDEE5C9}" srcOrd="0" destOrd="0" presId="urn:microsoft.com/office/officeart/2008/layout/VerticalCurvedList"/>
    <dgm:cxn modelId="{2F4FA15E-1455-4776-B666-CB706D66074A}" type="presParOf" srcId="{245FB43C-E56B-4432-A814-BB6FE94DE477}" destId="{3F230530-E97F-424B-941A-726E8B82FF75}" srcOrd="5" destOrd="0" presId="urn:microsoft.com/office/officeart/2008/layout/VerticalCurvedList"/>
    <dgm:cxn modelId="{D1217649-EF46-462F-885C-319768729F10}" type="presParOf" srcId="{245FB43C-E56B-4432-A814-BB6FE94DE477}" destId="{339D3A66-5084-4F14-9360-5BAC6303B706}" srcOrd="6" destOrd="0" presId="urn:microsoft.com/office/officeart/2008/layout/VerticalCurvedList"/>
    <dgm:cxn modelId="{5D76E5D7-8929-488C-B08D-7C79729A3E5F}" type="presParOf" srcId="{339D3A66-5084-4F14-9360-5BAC6303B706}" destId="{ED761D11-B056-4287-81F1-D8C2A0FFA01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0A059-8E0C-47E0-ACC9-D4AFC4598510}" type="doc">
      <dgm:prSet loTypeId="urn:microsoft.com/office/officeart/2005/8/layout/hList3" loCatId="list" qsTypeId="urn:microsoft.com/office/officeart/2005/8/quickstyle/simple3" qsCatId="simple" csTypeId="urn:microsoft.com/office/officeart/2005/8/colors/accent3_1" csCatId="accent3" phldr="1"/>
      <dgm:spPr/>
      <dgm:t>
        <a:bodyPr/>
        <a:lstStyle/>
        <a:p>
          <a:endParaRPr lang="pl-PL"/>
        </a:p>
      </dgm:t>
    </dgm:pt>
    <dgm:pt modelId="{13F7B46E-CB9E-4FDC-BD78-8380B88DF7A7}">
      <dgm:prSet phldrT="[Tekst]" custT="1"/>
      <dgm:spPr/>
      <dgm:t>
        <a:bodyPr/>
        <a:lstStyle/>
        <a:p>
          <a:r>
            <a:rPr lang="pl-PL" sz="2000" b="1" baseline="0" dirty="0">
              <a:solidFill>
                <a:schemeClr val="tx1"/>
              </a:solidFill>
              <a:latin typeface="Arial" panose="020B0604020202020204" pitchFamily="34" charset="0"/>
              <a:cs typeface="Arial" panose="020B0604020202020204" pitchFamily="34" charset="0"/>
            </a:rPr>
            <a:t>GMINA</a:t>
          </a:r>
        </a:p>
      </dgm:t>
    </dgm:pt>
    <dgm:pt modelId="{EDB211B6-9BBF-4850-8149-FA55B304DEEF}" type="parTrans" cxnId="{2DCA831F-E03A-4411-805E-6FD828A4A007}">
      <dgm:prSet/>
      <dgm:spPr/>
      <dgm:t>
        <a:bodyPr/>
        <a:lstStyle/>
        <a:p>
          <a:endParaRPr lang="pl-PL"/>
        </a:p>
      </dgm:t>
    </dgm:pt>
    <dgm:pt modelId="{FDD2C6B4-FC06-4BBE-BB66-52CF35DA9780}" type="sibTrans" cxnId="{2DCA831F-E03A-4411-805E-6FD828A4A007}">
      <dgm:prSet/>
      <dgm:spPr/>
      <dgm:t>
        <a:bodyPr/>
        <a:lstStyle/>
        <a:p>
          <a:endParaRPr lang="pl-PL"/>
        </a:p>
      </dgm:t>
    </dgm:pt>
    <dgm:pt modelId="{E4237977-8849-449E-AFF1-DB47C7F247F8}">
      <dgm:prSet phldrT="[Tekst]" custT="1"/>
      <dgm:spPr/>
      <dgm:t>
        <a:bodyPr/>
        <a:lstStyle/>
        <a:p>
          <a:r>
            <a:rPr lang="pl-PL" sz="1800" dirty="0">
              <a:latin typeface="Arial" panose="020B0604020202020204" pitchFamily="34" charset="0"/>
              <a:cs typeface="Arial" panose="020B0604020202020204" pitchFamily="34" charset="0"/>
            </a:rPr>
            <a:t>SAMODZIELNIE</a:t>
          </a:r>
        </a:p>
      </dgm:t>
    </dgm:pt>
    <dgm:pt modelId="{1D0DE71B-D407-48B2-9AAD-55E21C0440D1}" type="parTrans" cxnId="{59E13557-9B5A-49D6-9E67-61E7F31EE2C1}">
      <dgm:prSet/>
      <dgm:spPr/>
      <dgm:t>
        <a:bodyPr/>
        <a:lstStyle/>
        <a:p>
          <a:endParaRPr lang="pl-PL"/>
        </a:p>
      </dgm:t>
    </dgm:pt>
    <dgm:pt modelId="{2DB49EAA-A3A8-4406-BFF2-B6122E832D39}" type="sibTrans" cxnId="{59E13557-9B5A-49D6-9E67-61E7F31EE2C1}">
      <dgm:prSet/>
      <dgm:spPr/>
      <dgm:t>
        <a:bodyPr/>
        <a:lstStyle/>
        <a:p>
          <a:endParaRPr lang="pl-PL"/>
        </a:p>
      </dgm:t>
    </dgm:pt>
    <dgm:pt modelId="{4679FE12-912C-40A2-8BE9-8825F2687BF6}">
      <dgm:prSet phldrT="[Tekst]" custT="1"/>
      <dgm:spPr/>
      <dgm:t>
        <a:bodyPr/>
        <a:lstStyle/>
        <a:p>
          <a:r>
            <a:rPr lang="pl-PL" sz="1800" dirty="0">
              <a:latin typeface="Arial" panose="020B0604020202020204" pitchFamily="34" charset="0"/>
              <a:cs typeface="Arial" panose="020B0604020202020204" pitchFamily="34" charset="0"/>
            </a:rPr>
            <a:t>ZLECA ORGANIZACJĘ OPIEKI PODMIOTOM INNYM NIŻ JST Z WYŁĄCZENIEM INSTYTUCJI PUBLICZNYCH *</a:t>
          </a:r>
        </a:p>
        <a:p>
          <a:r>
            <a:rPr lang="pl-PL" sz="1800" dirty="0">
              <a:latin typeface="Arial" panose="020B0604020202020204" pitchFamily="34" charset="0"/>
              <a:cs typeface="Arial" panose="020B0604020202020204" pitchFamily="34" charset="0"/>
            </a:rPr>
            <a:t>na podstawie przepisów ustawy z dnia 24 kwietnia 2003 r. o działalności pożytku publicznego i o wolontariacie </a:t>
          </a:r>
        </a:p>
        <a:p>
          <a:r>
            <a:rPr lang="pl-PL" sz="1800" dirty="0">
              <a:latin typeface="Arial" panose="020B0604020202020204" pitchFamily="34" charset="0"/>
              <a:cs typeface="Arial" panose="020B0604020202020204" pitchFamily="34" charset="0"/>
            </a:rPr>
            <a:t>na podstawie ustawy z dnia 19 grudnia 2008 r. o partnerstwie publiczno-prywatnym </a:t>
          </a:r>
        </a:p>
      </dgm:t>
    </dgm:pt>
    <dgm:pt modelId="{77507599-F8CF-4B89-B6C8-5D93AD1876DB}" type="parTrans" cxnId="{AA6F0E4C-64FE-4CFC-A930-FAB4C3C444D8}">
      <dgm:prSet/>
      <dgm:spPr/>
      <dgm:t>
        <a:bodyPr/>
        <a:lstStyle/>
        <a:p>
          <a:endParaRPr lang="pl-PL"/>
        </a:p>
      </dgm:t>
    </dgm:pt>
    <dgm:pt modelId="{785F5DEB-7BF2-4D9D-8030-4F78DF553014}" type="sibTrans" cxnId="{AA6F0E4C-64FE-4CFC-A930-FAB4C3C444D8}">
      <dgm:prSet/>
      <dgm:spPr/>
      <dgm:t>
        <a:bodyPr/>
        <a:lstStyle/>
        <a:p>
          <a:endParaRPr lang="pl-PL"/>
        </a:p>
      </dgm:t>
    </dgm:pt>
    <dgm:pt modelId="{9FACFBD2-4BEC-44B1-BD9A-D981F727A95E}">
      <dgm:prSet phldrT="[Tekst]" custT="1"/>
      <dgm:spPr/>
      <dgm:t>
        <a:bodyPr/>
        <a:lstStyle/>
        <a:p>
          <a:r>
            <a:rPr lang="pl-PL" sz="1800" dirty="0">
              <a:latin typeface="Arial" panose="020B0604020202020204" pitchFamily="34" charset="0"/>
              <a:cs typeface="Arial" panose="020B0604020202020204" pitchFamily="34" charset="0"/>
            </a:rPr>
            <a:t>ORGANIZUJE OPIEKĘ W POROZUMIENIU Z INNYMI GMINAMI</a:t>
          </a:r>
        </a:p>
        <a:p>
          <a:r>
            <a:rPr lang="pl-PL" sz="1800" dirty="0">
              <a:latin typeface="Arial" panose="020B0604020202020204" pitchFamily="34" charset="0"/>
              <a:cs typeface="Arial" panose="020B0604020202020204" pitchFamily="34" charset="0"/>
            </a:rPr>
            <a:t>na podstawie ustawy z dnia </a:t>
          </a:r>
        </a:p>
        <a:p>
          <a:r>
            <a:rPr lang="pl-PL" sz="1800" dirty="0">
              <a:latin typeface="Arial" panose="020B0604020202020204" pitchFamily="34" charset="0"/>
              <a:cs typeface="Arial" panose="020B0604020202020204" pitchFamily="34" charset="0"/>
            </a:rPr>
            <a:t>8 marca 1990 r. o samorządzie gminnym </a:t>
          </a:r>
        </a:p>
      </dgm:t>
    </dgm:pt>
    <dgm:pt modelId="{F62A9757-1481-481C-B76E-69E1C1052452}" type="parTrans" cxnId="{A6FCB1C0-135F-4876-BC99-5363CB4CE402}">
      <dgm:prSet/>
      <dgm:spPr/>
      <dgm:t>
        <a:bodyPr/>
        <a:lstStyle/>
        <a:p>
          <a:endParaRPr lang="pl-PL"/>
        </a:p>
      </dgm:t>
    </dgm:pt>
    <dgm:pt modelId="{6EE4D106-2D45-4A37-902D-CCE8AB70D462}" type="sibTrans" cxnId="{A6FCB1C0-135F-4876-BC99-5363CB4CE402}">
      <dgm:prSet/>
      <dgm:spPr/>
      <dgm:t>
        <a:bodyPr/>
        <a:lstStyle/>
        <a:p>
          <a:endParaRPr lang="pl-PL"/>
        </a:p>
      </dgm:t>
    </dgm:pt>
    <dgm:pt modelId="{269208E4-34D5-469F-BE6B-543B2BCBC0C7}" type="pres">
      <dgm:prSet presAssocID="{05A0A059-8E0C-47E0-ACC9-D4AFC4598510}" presName="composite" presStyleCnt="0">
        <dgm:presLayoutVars>
          <dgm:chMax val="1"/>
          <dgm:dir/>
          <dgm:resizeHandles val="exact"/>
        </dgm:presLayoutVars>
      </dgm:prSet>
      <dgm:spPr/>
      <dgm:t>
        <a:bodyPr/>
        <a:lstStyle/>
        <a:p>
          <a:endParaRPr lang="pl-PL"/>
        </a:p>
      </dgm:t>
    </dgm:pt>
    <dgm:pt modelId="{47604034-C3F1-4595-B11A-A22F5BDBCBC8}" type="pres">
      <dgm:prSet presAssocID="{13F7B46E-CB9E-4FDC-BD78-8380B88DF7A7}" presName="roof" presStyleLbl="dkBgShp" presStyleIdx="0" presStyleCnt="2" custScaleY="28655"/>
      <dgm:spPr/>
      <dgm:t>
        <a:bodyPr/>
        <a:lstStyle/>
        <a:p>
          <a:endParaRPr lang="pl-PL"/>
        </a:p>
      </dgm:t>
    </dgm:pt>
    <dgm:pt modelId="{FEA368B7-F743-4E84-99C6-8518AA19EE5B}" type="pres">
      <dgm:prSet presAssocID="{13F7B46E-CB9E-4FDC-BD78-8380B88DF7A7}" presName="pillars" presStyleCnt="0"/>
      <dgm:spPr/>
    </dgm:pt>
    <dgm:pt modelId="{F1183B01-3AF3-4C41-811C-FE59A55DFCBB}" type="pres">
      <dgm:prSet presAssocID="{13F7B46E-CB9E-4FDC-BD78-8380B88DF7A7}" presName="pillar1" presStyleLbl="node1" presStyleIdx="0" presStyleCnt="3" custScaleX="75868" custScaleY="118505" custLinFactNeighborX="-200" custLinFactNeighborY="-7595">
        <dgm:presLayoutVars>
          <dgm:bulletEnabled val="1"/>
        </dgm:presLayoutVars>
      </dgm:prSet>
      <dgm:spPr/>
      <dgm:t>
        <a:bodyPr/>
        <a:lstStyle/>
        <a:p>
          <a:endParaRPr lang="pl-PL"/>
        </a:p>
      </dgm:t>
    </dgm:pt>
    <dgm:pt modelId="{F62BCBD5-90A0-465D-8ABF-C121F67CA46E}" type="pres">
      <dgm:prSet presAssocID="{4679FE12-912C-40A2-8BE9-8825F2687BF6}" presName="pillarX" presStyleLbl="node1" presStyleIdx="1" presStyleCnt="3" custScaleX="172292" custScaleY="122389" custLinFactNeighborX="356" custLinFactNeighborY="-5612">
        <dgm:presLayoutVars>
          <dgm:bulletEnabled val="1"/>
        </dgm:presLayoutVars>
      </dgm:prSet>
      <dgm:spPr/>
      <dgm:t>
        <a:bodyPr/>
        <a:lstStyle/>
        <a:p>
          <a:endParaRPr lang="pl-PL"/>
        </a:p>
      </dgm:t>
    </dgm:pt>
    <dgm:pt modelId="{94E32591-4CF5-42C5-85DF-5D4FB69DDA60}" type="pres">
      <dgm:prSet presAssocID="{9FACFBD2-4BEC-44B1-BD9A-D981F727A95E}" presName="pillarX" presStyleLbl="node1" presStyleIdx="2" presStyleCnt="3" custScaleX="100439" custScaleY="116312" custLinFactNeighborX="2167" custLinFactNeighborY="-8650">
        <dgm:presLayoutVars>
          <dgm:bulletEnabled val="1"/>
        </dgm:presLayoutVars>
      </dgm:prSet>
      <dgm:spPr/>
      <dgm:t>
        <a:bodyPr/>
        <a:lstStyle/>
        <a:p>
          <a:endParaRPr lang="pl-PL"/>
        </a:p>
      </dgm:t>
    </dgm:pt>
    <dgm:pt modelId="{9A2DF41D-2F90-459B-83FB-3B28A8BEBBD9}" type="pres">
      <dgm:prSet presAssocID="{13F7B46E-CB9E-4FDC-BD78-8380B88DF7A7}" presName="base" presStyleLbl="dkBgShp" presStyleIdx="1" presStyleCnt="2"/>
      <dgm:spPr/>
    </dgm:pt>
  </dgm:ptLst>
  <dgm:cxnLst>
    <dgm:cxn modelId="{2DCA831F-E03A-4411-805E-6FD828A4A007}" srcId="{05A0A059-8E0C-47E0-ACC9-D4AFC4598510}" destId="{13F7B46E-CB9E-4FDC-BD78-8380B88DF7A7}" srcOrd="0" destOrd="0" parTransId="{EDB211B6-9BBF-4850-8149-FA55B304DEEF}" sibTransId="{FDD2C6B4-FC06-4BBE-BB66-52CF35DA9780}"/>
    <dgm:cxn modelId="{F3940690-1516-4FDF-AB68-47DABD12EB18}" type="presOf" srcId="{05A0A059-8E0C-47E0-ACC9-D4AFC4598510}" destId="{269208E4-34D5-469F-BE6B-543B2BCBC0C7}" srcOrd="0" destOrd="0" presId="urn:microsoft.com/office/officeart/2005/8/layout/hList3"/>
    <dgm:cxn modelId="{4160A4F0-6445-4C6B-AC3B-B0306D5173DD}" type="presOf" srcId="{E4237977-8849-449E-AFF1-DB47C7F247F8}" destId="{F1183B01-3AF3-4C41-811C-FE59A55DFCBB}" srcOrd="0" destOrd="0" presId="urn:microsoft.com/office/officeart/2005/8/layout/hList3"/>
    <dgm:cxn modelId="{A6FCB1C0-135F-4876-BC99-5363CB4CE402}" srcId="{13F7B46E-CB9E-4FDC-BD78-8380B88DF7A7}" destId="{9FACFBD2-4BEC-44B1-BD9A-D981F727A95E}" srcOrd="2" destOrd="0" parTransId="{F62A9757-1481-481C-B76E-69E1C1052452}" sibTransId="{6EE4D106-2D45-4A37-902D-CCE8AB70D462}"/>
    <dgm:cxn modelId="{AA6F0E4C-64FE-4CFC-A930-FAB4C3C444D8}" srcId="{13F7B46E-CB9E-4FDC-BD78-8380B88DF7A7}" destId="{4679FE12-912C-40A2-8BE9-8825F2687BF6}" srcOrd="1" destOrd="0" parTransId="{77507599-F8CF-4B89-B6C8-5D93AD1876DB}" sibTransId="{785F5DEB-7BF2-4D9D-8030-4F78DF553014}"/>
    <dgm:cxn modelId="{089D6742-14C3-4AB2-B5DC-316CBE451209}" type="presOf" srcId="{4679FE12-912C-40A2-8BE9-8825F2687BF6}" destId="{F62BCBD5-90A0-465D-8ABF-C121F67CA46E}" srcOrd="0" destOrd="0" presId="urn:microsoft.com/office/officeart/2005/8/layout/hList3"/>
    <dgm:cxn modelId="{A01B46E9-A566-469D-B0FD-8C8999051896}" type="presOf" srcId="{9FACFBD2-4BEC-44B1-BD9A-D981F727A95E}" destId="{94E32591-4CF5-42C5-85DF-5D4FB69DDA60}" srcOrd="0" destOrd="0" presId="urn:microsoft.com/office/officeart/2005/8/layout/hList3"/>
    <dgm:cxn modelId="{AD7AE669-344D-4008-B835-0C30D6A17A16}" type="presOf" srcId="{13F7B46E-CB9E-4FDC-BD78-8380B88DF7A7}" destId="{47604034-C3F1-4595-B11A-A22F5BDBCBC8}" srcOrd="0" destOrd="0" presId="urn:microsoft.com/office/officeart/2005/8/layout/hList3"/>
    <dgm:cxn modelId="{59E13557-9B5A-49D6-9E67-61E7F31EE2C1}" srcId="{13F7B46E-CB9E-4FDC-BD78-8380B88DF7A7}" destId="{E4237977-8849-449E-AFF1-DB47C7F247F8}" srcOrd="0" destOrd="0" parTransId="{1D0DE71B-D407-48B2-9AAD-55E21C0440D1}" sibTransId="{2DB49EAA-A3A8-4406-BFF2-B6122E832D39}"/>
    <dgm:cxn modelId="{A8F06586-5ED8-4AF2-9408-7F8150686F3E}" type="presParOf" srcId="{269208E4-34D5-469F-BE6B-543B2BCBC0C7}" destId="{47604034-C3F1-4595-B11A-A22F5BDBCBC8}" srcOrd="0" destOrd="0" presId="urn:microsoft.com/office/officeart/2005/8/layout/hList3"/>
    <dgm:cxn modelId="{C6EEF37A-1C78-46C7-8583-C4BDEE988E76}" type="presParOf" srcId="{269208E4-34D5-469F-BE6B-543B2BCBC0C7}" destId="{FEA368B7-F743-4E84-99C6-8518AA19EE5B}" srcOrd="1" destOrd="0" presId="urn:microsoft.com/office/officeart/2005/8/layout/hList3"/>
    <dgm:cxn modelId="{5EC49565-4D05-40AA-9BA4-1A4C418FF04F}" type="presParOf" srcId="{FEA368B7-F743-4E84-99C6-8518AA19EE5B}" destId="{F1183B01-3AF3-4C41-811C-FE59A55DFCBB}" srcOrd="0" destOrd="0" presId="urn:microsoft.com/office/officeart/2005/8/layout/hList3"/>
    <dgm:cxn modelId="{141183C3-1A94-48CE-8E43-5749AE557982}" type="presParOf" srcId="{FEA368B7-F743-4E84-99C6-8518AA19EE5B}" destId="{F62BCBD5-90A0-465D-8ABF-C121F67CA46E}" srcOrd="1" destOrd="0" presId="urn:microsoft.com/office/officeart/2005/8/layout/hList3"/>
    <dgm:cxn modelId="{DBA25D27-59EF-4F57-8863-6536577ACC78}" type="presParOf" srcId="{FEA368B7-F743-4E84-99C6-8518AA19EE5B}" destId="{94E32591-4CF5-42C5-85DF-5D4FB69DDA60}" srcOrd="2" destOrd="0" presId="urn:microsoft.com/office/officeart/2005/8/layout/hList3"/>
    <dgm:cxn modelId="{BC997346-76D3-4029-9800-7629FE214467}" type="presParOf" srcId="{269208E4-34D5-469F-BE6B-543B2BCBC0C7}" destId="{9A2DF41D-2F90-459B-83FB-3B28A8BEBBD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076DF3-BB6D-438B-AECC-F78AC355CE91}" type="doc">
      <dgm:prSet loTypeId="urn:microsoft.com/office/officeart/2005/8/layout/equation2" loCatId="relationship" qsTypeId="urn:microsoft.com/office/officeart/2005/8/quickstyle/simple1" qsCatId="simple" csTypeId="urn:microsoft.com/office/officeart/2005/8/colors/accent3_1" csCatId="accent3" phldr="1"/>
      <dgm:spPr/>
    </dgm:pt>
    <dgm:pt modelId="{F5F67D17-B2B8-451B-AD28-10D5EA63ED53}">
      <dgm:prSet phldrT="[Tekst]" custT="1"/>
      <dgm:spPr/>
      <dgm:t>
        <a:bodyPr/>
        <a:lstStyle/>
        <a:p>
          <a:pPr>
            <a:spcAft>
              <a:spcPct val="35000"/>
            </a:spcAft>
          </a:pPr>
          <a:r>
            <a:rPr lang="pl-PL" sz="1800" b="1" dirty="0"/>
            <a:t>KPO </a:t>
          </a:r>
        </a:p>
        <a:p>
          <a:pPr>
            <a:spcAft>
              <a:spcPct val="35000"/>
            </a:spcAft>
          </a:pPr>
          <a:r>
            <a:rPr lang="pl-PL" sz="1800" b="1" dirty="0"/>
            <a:t>ok. 35 862 zł bez vat na miejsce </a:t>
          </a:r>
          <a:br>
            <a:rPr lang="pl-PL" sz="1800" b="1" dirty="0"/>
          </a:br>
          <a:r>
            <a:rPr lang="pl-PL" sz="1800" b="1" dirty="0"/>
            <a:t>(żłobek, klub dziecięcy)</a:t>
          </a:r>
        </a:p>
        <a:p>
          <a:pPr>
            <a:spcAft>
              <a:spcPts val="600"/>
            </a:spcAft>
          </a:pPr>
          <a:r>
            <a:rPr lang="pl-PL" sz="1800" b="1" dirty="0"/>
            <a:t>- zakup nieruchomości </a:t>
          </a:r>
        </a:p>
        <a:p>
          <a:pPr>
            <a:spcAft>
              <a:spcPts val="600"/>
            </a:spcAft>
          </a:pPr>
          <a:r>
            <a:rPr lang="pl-PL" sz="1800" b="1" dirty="0"/>
            <a:t>- budowa, przebudowa, rozbudowa, remont</a:t>
          </a:r>
        </a:p>
        <a:p>
          <a:pPr>
            <a:spcAft>
              <a:spcPts val="600"/>
            </a:spcAft>
          </a:pPr>
          <a:r>
            <a:rPr lang="pl-PL" sz="1800" b="1" dirty="0"/>
            <a:t>- zakup i montaż wyposażenia </a:t>
          </a:r>
        </a:p>
      </dgm:t>
    </dgm:pt>
    <dgm:pt modelId="{B6DA1C18-ED9E-46D0-8910-D7218ED7B7DC}" type="parTrans" cxnId="{22E7967B-EF63-4E78-A7CA-A0A2E1F93522}">
      <dgm:prSet/>
      <dgm:spPr/>
      <dgm:t>
        <a:bodyPr/>
        <a:lstStyle/>
        <a:p>
          <a:endParaRPr lang="pl-PL"/>
        </a:p>
      </dgm:t>
    </dgm:pt>
    <dgm:pt modelId="{923CE3ED-4872-4355-8DDA-474D637414A7}" type="sibTrans" cxnId="{22E7967B-EF63-4E78-A7CA-A0A2E1F93522}">
      <dgm:prSet/>
      <dgm:spPr/>
      <dgm:t>
        <a:bodyPr/>
        <a:lstStyle/>
        <a:p>
          <a:endParaRPr lang="pl-PL"/>
        </a:p>
      </dgm:t>
    </dgm:pt>
    <dgm:pt modelId="{BF517AFB-7BEA-4177-870E-F9628E62A980}">
      <dgm:prSet phldrT="[Tekst]" custT="1"/>
      <dgm:spPr/>
      <dgm:t>
        <a:bodyPr/>
        <a:lstStyle/>
        <a:p>
          <a:pPr>
            <a:spcAft>
              <a:spcPct val="35000"/>
            </a:spcAft>
          </a:pPr>
          <a:r>
            <a:rPr lang="pl-PL" sz="1800" b="1" dirty="0"/>
            <a:t>FERS </a:t>
          </a:r>
        </a:p>
        <a:p>
          <a:pPr>
            <a:spcAft>
              <a:spcPct val="35000"/>
            </a:spcAft>
          </a:pPr>
          <a:r>
            <a:rPr lang="pl-PL" sz="1800" b="1" dirty="0"/>
            <a:t>ok. 12 410 zł z vat na miejsce</a:t>
          </a:r>
          <a:br>
            <a:rPr lang="pl-PL" sz="1800" b="1" dirty="0"/>
          </a:br>
          <a:r>
            <a:rPr lang="pl-PL" sz="1800" b="1" dirty="0"/>
            <a:t>(żłobek, klub dziecięcy, dzienny opiekun)</a:t>
          </a:r>
        </a:p>
        <a:p>
          <a:pPr>
            <a:spcAft>
              <a:spcPts val="600"/>
            </a:spcAft>
          </a:pPr>
          <a:r>
            <a:rPr lang="pl-PL" sz="1800" b="1" dirty="0"/>
            <a:t>- dostosowanie budynków </a:t>
          </a:r>
          <a:br>
            <a:rPr lang="pl-PL" sz="1800" b="1" dirty="0"/>
          </a:br>
          <a:r>
            <a:rPr lang="pl-PL" sz="1800" b="1" dirty="0"/>
            <a:t>i pomieszczeń (adaptacja)</a:t>
          </a:r>
        </a:p>
        <a:p>
          <a:pPr>
            <a:spcAft>
              <a:spcPts val="600"/>
            </a:spcAft>
          </a:pPr>
          <a:r>
            <a:rPr lang="pl-PL" sz="1800" b="1" dirty="0"/>
            <a:t>- zakup i montaż wyposażenia</a:t>
          </a:r>
        </a:p>
      </dgm:t>
    </dgm:pt>
    <dgm:pt modelId="{D778AA8B-DB74-43C9-96C6-4F3896AA8CAD}" type="parTrans" cxnId="{60EA9221-F0CF-4543-9FED-647F2AAB216E}">
      <dgm:prSet/>
      <dgm:spPr/>
      <dgm:t>
        <a:bodyPr/>
        <a:lstStyle/>
        <a:p>
          <a:endParaRPr lang="pl-PL"/>
        </a:p>
      </dgm:t>
    </dgm:pt>
    <dgm:pt modelId="{A913289B-1858-4437-A2F6-60D7E897417A}" type="sibTrans" cxnId="{60EA9221-F0CF-4543-9FED-647F2AAB216E}">
      <dgm:prSet/>
      <dgm:spPr/>
      <dgm:t>
        <a:bodyPr/>
        <a:lstStyle/>
        <a:p>
          <a:endParaRPr lang="pl-PL"/>
        </a:p>
      </dgm:t>
    </dgm:pt>
    <dgm:pt modelId="{F2EB59D7-D8FE-48C7-821B-8FBF4158DF08}">
      <dgm:prSet phldrT="[Tekst]" custT="1"/>
      <dgm:spPr/>
      <dgm:t>
        <a:bodyPr/>
        <a:lstStyle/>
        <a:p>
          <a:r>
            <a:rPr lang="pl-PL" sz="1800" b="1" dirty="0"/>
            <a:t>FERS</a:t>
          </a:r>
        </a:p>
        <a:p>
          <a:r>
            <a:rPr lang="pl-PL" sz="1800" b="1" dirty="0"/>
            <a:t>ok. 837 zł</a:t>
          </a:r>
        </a:p>
        <a:p>
          <a:r>
            <a:rPr lang="pl-PL" sz="1800" b="1" dirty="0"/>
            <a:t>dofinansowanie przez 36 miesięcy funkcjonowania utworzonych miejsc </a:t>
          </a:r>
        </a:p>
      </dgm:t>
    </dgm:pt>
    <dgm:pt modelId="{BB700FC1-6427-472F-8E57-8A556F97553B}" type="parTrans" cxnId="{41CE79A0-7718-4953-B028-66773E85E451}">
      <dgm:prSet/>
      <dgm:spPr/>
      <dgm:t>
        <a:bodyPr/>
        <a:lstStyle/>
        <a:p>
          <a:endParaRPr lang="pl-PL"/>
        </a:p>
      </dgm:t>
    </dgm:pt>
    <dgm:pt modelId="{A0CCB2DA-5E50-4D41-994F-F58B9F866AD7}" type="sibTrans" cxnId="{41CE79A0-7718-4953-B028-66773E85E451}">
      <dgm:prSet/>
      <dgm:spPr/>
      <dgm:t>
        <a:bodyPr/>
        <a:lstStyle/>
        <a:p>
          <a:endParaRPr lang="pl-PL"/>
        </a:p>
      </dgm:t>
    </dgm:pt>
    <dgm:pt modelId="{622929CE-674D-4690-8897-541F6643C5E8}" type="pres">
      <dgm:prSet presAssocID="{1E076DF3-BB6D-438B-AECC-F78AC355CE91}" presName="Name0" presStyleCnt="0">
        <dgm:presLayoutVars>
          <dgm:dir/>
          <dgm:resizeHandles val="exact"/>
        </dgm:presLayoutVars>
      </dgm:prSet>
      <dgm:spPr/>
    </dgm:pt>
    <dgm:pt modelId="{9153D4A0-D6E6-4602-8649-C216E2EF3577}" type="pres">
      <dgm:prSet presAssocID="{1E076DF3-BB6D-438B-AECC-F78AC355CE91}" presName="vNodes" presStyleCnt="0"/>
      <dgm:spPr/>
    </dgm:pt>
    <dgm:pt modelId="{07F25F27-0A66-48FF-8A2F-CAFC6E000938}" type="pres">
      <dgm:prSet presAssocID="{F5F67D17-B2B8-451B-AD28-10D5EA63ED53}" presName="node" presStyleLbl="node1" presStyleIdx="0" presStyleCnt="3" custScaleX="1154010" custScaleY="452360" custLinFactY="-54788" custLinFactNeighborX="5835" custLinFactNeighborY="-100000">
        <dgm:presLayoutVars>
          <dgm:bulletEnabled val="1"/>
        </dgm:presLayoutVars>
      </dgm:prSet>
      <dgm:spPr/>
      <dgm:t>
        <a:bodyPr/>
        <a:lstStyle/>
        <a:p>
          <a:endParaRPr lang="pl-PL"/>
        </a:p>
      </dgm:t>
    </dgm:pt>
    <dgm:pt modelId="{7432E836-EAEF-455B-9A41-BFA2708CAFFA}" type="pres">
      <dgm:prSet presAssocID="{923CE3ED-4872-4355-8DDA-474D637414A7}" presName="spacerT" presStyleCnt="0"/>
      <dgm:spPr/>
    </dgm:pt>
    <dgm:pt modelId="{36EFADE8-5A7F-4AB2-86E5-AE4633F6BD40}" type="pres">
      <dgm:prSet presAssocID="{923CE3ED-4872-4355-8DDA-474D637414A7}" presName="sibTrans" presStyleLbl="sibTrans2D1" presStyleIdx="0" presStyleCnt="2" custFlipVert="0" custFlipHor="1" custScaleX="13316" custScaleY="109654" custLinFactNeighborX="25018" custLinFactNeighborY="-37834"/>
      <dgm:spPr/>
      <dgm:t>
        <a:bodyPr/>
        <a:lstStyle/>
        <a:p>
          <a:endParaRPr lang="pl-PL"/>
        </a:p>
      </dgm:t>
    </dgm:pt>
    <dgm:pt modelId="{74F7BAD2-61FF-48AA-9B2D-D6CC1118979C}" type="pres">
      <dgm:prSet presAssocID="{923CE3ED-4872-4355-8DDA-474D637414A7}" presName="spacerB" presStyleCnt="0"/>
      <dgm:spPr/>
    </dgm:pt>
    <dgm:pt modelId="{F0E84F48-A6EF-4A4F-9A5A-37EBADF8DAF1}" type="pres">
      <dgm:prSet presAssocID="{BF517AFB-7BEA-4177-870E-F9628E62A980}" presName="node" presStyleLbl="node1" presStyleIdx="1" presStyleCnt="3" custScaleX="1142340" custScaleY="493396">
        <dgm:presLayoutVars>
          <dgm:bulletEnabled val="1"/>
        </dgm:presLayoutVars>
      </dgm:prSet>
      <dgm:spPr/>
      <dgm:t>
        <a:bodyPr/>
        <a:lstStyle/>
        <a:p>
          <a:endParaRPr lang="pl-PL"/>
        </a:p>
      </dgm:t>
    </dgm:pt>
    <dgm:pt modelId="{0569616A-FDA4-4F17-8645-FEF588C80A7F}" type="pres">
      <dgm:prSet presAssocID="{1E076DF3-BB6D-438B-AECC-F78AC355CE91}" presName="sibTransLast" presStyleLbl="sibTrans2D1" presStyleIdx="1" presStyleCnt="2" custFlipVert="0" custFlipHor="1" custScaleX="407899" custScaleY="20762" custLinFactX="-125518" custLinFactNeighborX="-200000" custLinFactNeighborY="-96926"/>
      <dgm:spPr/>
      <dgm:t>
        <a:bodyPr/>
        <a:lstStyle/>
        <a:p>
          <a:endParaRPr lang="pl-PL"/>
        </a:p>
      </dgm:t>
    </dgm:pt>
    <dgm:pt modelId="{48CD8C1F-8C0A-4261-AB78-67B6FC39954C}" type="pres">
      <dgm:prSet presAssocID="{1E076DF3-BB6D-438B-AECC-F78AC355CE91}" presName="connectorText" presStyleLbl="sibTrans2D1" presStyleIdx="1" presStyleCnt="2"/>
      <dgm:spPr/>
      <dgm:t>
        <a:bodyPr/>
        <a:lstStyle/>
        <a:p>
          <a:endParaRPr lang="pl-PL"/>
        </a:p>
      </dgm:t>
    </dgm:pt>
    <dgm:pt modelId="{CF506298-7540-4718-BC89-08DEC3EF91DD}" type="pres">
      <dgm:prSet presAssocID="{1E076DF3-BB6D-438B-AECC-F78AC355CE91}" presName="lastNode" presStyleLbl="node1" presStyleIdx="2" presStyleCnt="3" custScaleX="296472" custScaleY="248042">
        <dgm:presLayoutVars>
          <dgm:bulletEnabled val="1"/>
        </dgm:presLayoutVars>
      </dgm:prSet>
      <dgm:spPr/>
      <dgm:t>
        <a:bodyPr/>
        <a:lstStyle/>
        <a:p>
          <a:endParaRPr lang="pl-PL"/>
        </a:p>
      </dgm:t>
    </dgm:pt>
  </dgm:ptLst>
  <dgm:cxnLst>
    <dgm:cxn modelId="{22E7967B-EF63-4E78-A7CA-A0A2E1F93522}" srcId="{1E076DF3-BB6D-438B-AECC-F78AC355CE91}" destId="{F5F67D17-B2B8-451B-AD28-10D5EA63ED53}" srcOrd="0" destOrd="0" parTransId="{B6DA1C18-ED9E-46D0-8910-D7218ED7B7DC}" sibTransId="{923CE3ED-4872-4355-8DDA-474D637414A7}"/>
    <dgm:cxn modelId="{41CE79A0-7718-4953-B028-66773E85E451}" srcId="{1E076DF3-BB6D-438B-AECC-F78AC355CE91}" destId="{F2EB59D7-D8FE-48C7-821B-8FBF4158DF08}" srcOrd="2" destOrd="0" parTransId="{BB700FC1-6427-472F-8E57-8A556F97553B}" sibTransId="{A0CCB2DA-5E50-4D41-994F-F58B9F866AD7}"/>
    <dgm:cxn modelId="{B5C2CBBB-3C02-4E43-B03B-755C8CB35C85}" type="presOf" srcId="{F5F67D17-B2B8-451B-AD28-10D5EA63ED53}" destId="{07F25F27-0A66-48FF-8A2F-CAFC6E000938}" srcOrd="0" destOrd="0" presId="urn:microsoft.com/office/officeart/2005/8/layout/equation2"/>
    <dgm:cxn modelId="{53D37CAB-9C77-4360-86B9-516A81D69A31}" type="presOf" srcId="{1E076DF3-BB6D-438B-AECC-F78AC355CE91}" destId="{622929CE-674D-4690-8897-541F6643C5E8}" srcOrd="0" destOrd="0" presId="urn:microsoft.com/office/officeart/2005/8/layout/equation2"/>
    <dgm:cxn modelId="{A09D1C26-33ED-411A-91BE-1A4656D72B07}" type="presOf" srcId="{BF517AFB-7BEA-4177-870E-F9628E62A980}" destId="{F0E84F48-A6EF-4A4F-9A5A-37EBADF8DAF1}" srcOrd="0" destOrd="0" presId="urn:microsoft.com/office/officeart/2005/8/layout/equation2"/>
    <dgm:cxn modelId="{42D0AEEE-BCCF-407E-A909-4FE833153077}" type="presOf" srcId="{923CE3ED-4872-4355-8DDA-474D637414A7}" destId="{36EFADE8-5A7F-4AB2-86E5-AE4633F6BD40}" srcOrd="0" destOrd="0" presId="urn:microsoft.com/office/officeart/2005/8/layout/equation2"/>
    <dgm:cxn modelId="{10964E8A-7E77-489F-ADFD-7EF48BC58ACF}" type="presOf" srcId="{F2EB59D7-D8FE-48C7-821B-8FBF4158DF08}" destId="{CF506298-7540-4718-BC89-08DEC3EF91DD}" srcOrd="0" destOrd="0" presId="urn:microsoft.com/office/officeart/2005/8/layout/equation2"/>
    <dgm:cxn modelId="{F58D7578-0134-46D3-8CF7-2398A7E6A4A3}" type="presOf" srcId="{A913289B-1858-4437-A2F6-60D7E897417A}" destId="{0569616A-FDA4-4F17-8645-FEF588C80A7F}" srcOrd="0" destOrd="0" presId="urn:microsoft.com/office/officeart/2005/8/layout/equation2"/>
    <dgm:cxn modelId="{60EA9221-F0CF-4543-9FED-647F2AAB216E}" srcId="{1E076DF3-BB6D-438B-AECC-F78AC355CE91}" destId="{BF517AFB-7BEA-4177-870E-F9628E62A980}" srcOrd="1" destOrd="0" parTransId="{D778AA8B-DB74-43C9-96C6-4F3896AA8CAD}" sibTransId="{A913289B-1858-4437-A2F6-60D7E897417A}"/>
    <dgm:cxn modelId="{2E704C70-6886-4CA4-BBB8-F6565D481F87}" type="presOf" srcId="{A913289B-1858-4437-A2F6-60D7E897417A}" destId="{48CD8C1F-8C0A-4261-AB78-67B6FC39954C}" srcOrd="1" destOrd="0" presId="urn:microsoft.com/office/officeart/2005/8/layout/equation2"/>
    <dgm:cxn modelId="{3207E529-70BD-4CDE-9F27-0DFA003E2C4A}" type="presParOf" srcId="{622929CE-674D-4690-8897-541F6643C5E8}" destId="{9153D4A0-D6E6-4602-8649-C216E2EF3577}" srcOrd="0" destOrd="0" presId="urn:microsoft.com/office/officeart/2005/8/layout/equation2"/>
    <dgm:cxn modelId="{CC8C06FA-9190-4431-B465-A48079BB99A3}" type="presParOf" srcId="{9153D4A0-D6E6-4602-8649-C216E2EF3577}" destId="{07F25F27-0A66-48FF-8A2F-CAFC6E000938}" srcOrd="0" destOrd="0" presId="urn:microsoft.com/office/officeart/2005/8/layout/equation2"/>
    <dgm:cxn modelId="{AB7534A2-A93A-4F07-B1AA-56AAFD31D47F}" type="presParOf" srcId="{9153D4A0-D6E6-4602-8649-C216E2EF3577}" destId="{7432E836-EAEF-455B-9A41-BFA2708CAFFA}" srcOrd="1" destOrd="0" presId="urn:microsoft.com/office/officeart/2005/8/layout/equation2"/>
    <dgm:cxn modelId="{119E8AE2-E083-4309-AEDB-05E7C45104A0}" type="presParOf" srcId="{9153D4A0-D6E6-4602-8649-C216E2EF3577}" destId="{36EFADE8-5A7F-4AB2-86E5-AE4633F6BD40}" srcOrd="2" destOrd="0" presId="urn:microsoft.com/office/officeart/2005/8/layout/equation2"/>
    <dgm:cxn modelId="{12D39EB1-C51B-4F15-9068-E056338585B7}" type="presParOf" srcId="{9153D4A0-D6E6-4602-8649-C216E2EF3577}" destId="{74F7BAD2-61FF-48AA-9B2D-D6CC1118979C}" srcOrd="3" destOrd="0" presId="urn:microsoft.com/office/officeart/2005/8/layout/equation2"/>
    <dgm:cxn modelId="{7BA64CC8-A490-46BA-AB05-9E75D308BF6F}" type="presParOf" srcId="{9153D4A0-D6E6-4602-8649-C216E2EF3577}" destId="{F0E84F48-A6EF-4A4F-9A5A-37EBADF8DAF1}" srcOrd="4" destOrd="0" presId="urn:microsoft.com/office/officeart/2005/8/layout/equation2"/>
    <dgm:cxn modelId="{D7C714AA-B6B8-432B-9C61-1A44456AFA7D}" type="presParOf" srcId="{622929CE-674D-4690-8897-541F6643C5E8}" destId="{0569616A-FDA4-4F17-8645-FEF588C80A7F}" srcOrd="1" destOrd="0" presId="urn:microsoft.com/office/officeart/2005/8/layout/equation2"/>
    <dgm:cxn modelId="{EB2A0C68-5E3A-4DBB-94B9-4A93355318AB}" type="presParOf" srcId="{0569616A-FDA4-4F17-8645-FEF588C80A7F}" destId="{48CD8C1F-8C0A-4261-AB78-67B6FC39954C}" srcOrd="0" destOrd="0" presId="urn:microsoft.com/office/officeart/2005/8/layout/equation2"/>
    <dgm:cxn modelId="{4F4B67A2-B0A5-4A1F-8926-380BD930E31D}" type="presParOf" srcId="{622929CE-674D-4690-8897-541F6643C5E8}" destId="{CF506298-7540-4718-BC89-08DEC3EF91DD}"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97F9DE-5D62-492B-BB72-63A5A5AE429E}" type="doc">
      <dgm:prSet loTypeId="urn:microsoft.com/office/officeart/2005/8/layout/lProcess1" loCatId="process" qsTypeId="urn:microsoft.com/office/officeart/2005/8/quickstyle/simple1" qsCatId="simple" csTypeId="urn:microsoft.com/office/officeart/2005/8/colors/accent3_1" csCatId="accent3" phldr="1"/>
      <dgm:spPr/>
      <dgm:t>
        <a:bodyPr/>
        <a:lstStyle/>
        <a:p>
          <a:endParaRPr lang="pl-PL"/>
        </a:p>
      </dgm:t>
    </dgm:pt>
    <dgm:pt modelId="{27FB1E1E-23CF-4BFA-A79D-9D9604FF28F8}">
      <dgm:prSet phldrT="[Tekst]" custT="1"/>
      <dgm:spPr/>
      <dgm:t>
        <a:bodyPr/>
        <a:lstStyle/>
        <a:p>
          <a:r>
            <a:rPr lang="pl-PL" sz="1800" dirty="0">
              <a:latin typeface="Arial" panose="020B0604020202020204" pitchFamily="34" charset="0"/>
              <a:cs typeface="Arial" panose="020B0604020202020204" pitchFamily="34" charset="0"/>
            </a:rPr>
            <a:t>Wpis nowych miejsc do rejestru / wykazu</a:t>
          </a:r>
        </a:p>
      </dgm:t>
    </dgm:pt>
    <dgm:pt modelId="{83E89D7B-E009-4756-BE61-0B5ACE5F5474}" type="parTrans" cxnId="{3E1433CF-71A2-4922-8626-C5DD1CDC24B0}">
      <dgm:prSet/>
      <dgm:spPr/>
      <dgm:t>
        <a:bodyPr/>
        <a:lstStyle/>
        <a:p>
          <a:endParaRPr lang="pl-PL"/>
        </a:p>
      </dgm:t>
    </dgm:pt>
    <dgm:pt modelId="{DB95EA24-427F-440F-A3E7-74C15E2AF321}" type="sibTrans" cxnId="{3E1433CF-71A2-4922-8626-C5DD1CDC24B0}">
      <dgm:prSet/>
      <dgm:spPr/>
      <dgm:t>
        <a:bodyPr/>
        <a:lstStyle/>
        <a:p>
          <a:endParaRPr lang="pl-PL"/>
        </a:p>
      </dgm:t>
    </dgm:pt>
    <dgm:pt modelId="{A6279AED-566F-4250-8B7F-F11A103EAF28}">
      <dgm:prSet custT="1"/>
      <dgm:spPr/>
      <dgm:t>
        <a:bodyPr/>
        <a:lstStyle/>
        <a:p>
          <a:r>
            <a:rPr lang="pl-PL" sz="1800" dirty="0">
              <a:latin typeface="Arial" panose="020B0604020202020204" pitchFamily="34" charset="0"/>
              <a:cs typeface="Arial" panose="020B0604020202020204" pitchFamily="34" charset="0"/>
            </a:rPr>
            <a:t>Funkcjonowanie miejsc 24 miesiące na poziomie 80% obsadzenia (średnia z 24 miesięcy)</a:t>
          </a:r>
        </a:p>
      </dgm:t>
    </dgm:pt>
    <dgm:pt modelId="{81F16AD2-8F22-45D1-A561-6A99FA097365}" type="parTrans" cxnId="{D0CE3BA2-974E-4356-B463-BE570105AA6E}">
      <dgm:prSet/>
      <dgm:spPr/>
      <dgm:t>
        <a:bodyPr/>
        <a:lstStyle/>
        <a:p>
          <a:endParaRPr lang="pl-PL"/>
        </a:p>
      </dgm:t>
    </dgm:pt>
    <dgm:pt modelId="{B62D4A16-6139-47E3-BEB8-00AD0CC07979}" type="sibTrans" cxnId="{D0CE3BA2-974E-4356-B463-BE570105AA6E}">
      <dgm:prSet/>
      <dgm:spPr>
        <a:solidFill>
          <a:schemeClr val="bg1">
            <a:lumMod val="50000"/>
          </a:schemeClr>
        </a:solidFill>
      </dgm:spPr>
      <dgm:t>
        <a:bodyPr/>
        <a:lstStyle/>
        <a:p>
          <a:endParaRPr lang="pl-PL"/>
        </a:p>
      </dgm:t>
    </dgm:pt>
    <dgm:pt modelId="{A0532531-08A3-4036-ABB7-B6E8C91E798E}">
      <dgm:prSet custT="1"/>
      <dgm:spPr/>
      <dgm:t>
        <a:bodyPr/>
        <a:lstStyle/>
        <a:p>
          <a:r>
            <a:rPr lang="pl-PL" sz="1800" dirty="0">
              <a:latin typeface="Arial" panose="020B0604020202020204" pitchFamily="34" charset="0"/>
              <a:cs typeface="Arial" panose="020B0604020202020204" pitchFamily="34" charset="0"/>
            </a:rPr>
            <a:t>Funkcjonowanie miejsc 12 miesięcy na poziomie 80% obsadzenia (średnia z 12 miesięcy)</a:t>
          </a:r>
        </a:p>
      </dgm:t>
    </dgm:pt>
    <dgm:pt modelId="{23B16190-2500-4FC0-9E2C-FBFF2DF03B1E}" type="parTrans" cxnId="{38C81595-E6E0-47F6-AEAD-055A66A78355}">
      <dgm:prSet/>
      <dgm:spPr/>
      <dgm:t>
        <a:bodyPr/>
        <a:lstStyle/>
        <a:p>
          <a:endParaRPr lang="pl-PL"/>
        </a:p>
      </dgm:t>
    </dgm:pt>
    <dgm:pt modelId="{C835917E-ECF4-431A-882A-65417EE8229F}" type="sibTrans" cxnId="{38C81595-E6E0-47F6-AEAD-055A66A78355}">
      <dgm:prSet/>
      <dgm:spPr>
        <a:solidFill>
          <a:schemeClr val="bg1">
            <a:lumMod val="50000"/>
          </a:schemeClr>
        </a:solidFill>
      </dgm:spPr>
      <dgm:t>
        <a:bodyPr/>
        <a:lstStyle/>
        <a:p>
          <a:endParaRPr lang="pl-PL"/>
        </a:p>
      </dgm:t>
    </dgm:pt>
    <dgm:pt modelId="{ED1E1E5D-8997-4D80-A3CB-57370F794A21}">
      <dgm:prSet custT="1"/>
      <dgm:spPr/>
      <dgm:t>
        <a:bodyPr/>
        <a:lstStyle/>
        <a:p>
          <a:r>
            <a:rPr lang="pl-PL" sz="1800" dirty="0">
              <a:latin typeface="Arial" panose="020B0604020202020204" pitchFamily="34" charset="0"/>
              <a:cs typeface="Arial" panose="020B0604020202020204" pitchFamily="34" charset="0"/>
            </a:rPr>
            <a:t>Obsadzenie nowoutworzonych miejsc do 3 miesięcy od dokonania wpisu</a:t>
          </a:r>
        </a:p>
      </dgm:t>
    </dgm:pt>
    <dgm:pt modelId="{75799199-A346-471A-BA6A-58A1402FF99D}" type="parTrans" cxnId="{18BDAD72-A2D4-48EC-B2FC-90F7D5934BC1}">
      <dgm:prSet/>
      <dgm:spPr>
        <a:solidFill>
          <a:schemeClr val="bg1">
            <a:lumMod val="50000"/>
          </a:schemeClr>
        </a:solidFill>
      </dgm:spPr>
      <dgm:t>
        <a:bodyPr/>
        <a:lstStyle/>
        <a:p>
          <a:endParaRPr lang="pl-PL"/>
        </a:p>
      </dgm:t>
    </dgm:pt>
    <dgm:pt modelId="{91BFA786-82D3-4E3D-8CA9-1E6D61F71C6A}" type="sibTrans" cxnId="{18BDAD72-A2D4-48EC-B2FC-90F7D5934BC1}">
      <dgm:prSet/>
      <dgm:spPr>
        <a:solidFill>
          <a:schemeClr val="bg1">
            <a:lumMod val="50000"/>
          </a:schemeClr>
        </a:solidFill>
      </dgm:spPr>
      <dgm:t>
        <a:bodyPr/>
        <a:lstStyle/>
        <a:p>
          <a:endParaRPr lang="pl-PL"/>
        </a:p>
      </dgm:t>
    </dgm:pt>
    <dgm:pt modelId="{FB7ACAB0-0B5D-4E3D-A3A5-CCEF9B7AC898}">
      <dgm:prSet custT="1"/>
      <dgm:spPr/>
      <dgm:t>
        <a:bodyPr/>
        <a:lstStyle/>
        <a:p>
          <a:r>
            <a:rPr lang="pl-PL" sz="1600" b="0" dirty="0">
              <a:latin typeface="Arial" panose="020B0604020202020204" pitchFamily="34" charset="0"/>
              <a:cs typeface="Arial" panose="020B0604020202020204" pitchFamily="34" charset="0"/>
            </a:rPr>
            <a:t>Dla </a:t>
          </a:r>
          <a:r>
            <a:rPr lang="pl-PL" sz="1600" b="0" u="sng" dirty="0">
              <a:latin typeface="Arial" panose="020B0604020202020204" pitchFamily="34" charset="0"/>
              <a:cs typeface="Arial" panose="020B0604020202020204" pitchFamily="34" charset="0"/>
            </a:rPr>
            <a:t>nowoutworzonych miejsc </a:t>
          </a:r>
          <a:r>
            <a:rPr lang="pl-PL" sz="1600" b="0" dirty="0">
              <a:latin typeface="Arial" panose="020B0604020202020204" pitchFamily="34" charset="0"/>
              <a:cs typeface="Arial" panose="020B0604020202020204" pitchFamily="34" charset="0"/>
            </a:rPr>
            <a:t>wymagane jest uzyskanie </a:t>
          </a:r>
          <a:r>
            <a:rPr lang="pl-PL" sz="1600" b="1" dirty="0">
              <a:latin typeface="Arial" panose="020B0604020202020204" pitchFamily="34" charset="0"/>
              <a:cs typeface="Arial" panose="020B0604020202020204" pitchFamily="34" charset="0"/>
            </a:rPr>
            <a:t>wpisu</a:t>
          </a:r>
          <a:r>
            <a:rPr lang="pl-PL" sz="1600" b="0" dirty="0">
              <a:latin typeface="Arial" panose="020B0604020202020204" pitchFamily="34" charset="0"/>
              <a:cs typeface="Arial" panose="020B0604020202020204" pitchFamily="34" charset="0"/>
            </a:rPr>
            <a:t> instytucji opieki do rejestru żłobków i klubów dziecięcych lub wykazu dziennych opiekunów lub dokonanie zmiany wpisu zwiększającej liczbę miejsc w instytucji opieki o nowoutworzone miejsca, </a:t>
          </a:r>
          <a:r>
            <a:rPr lang="pl-PL" sz="1600" b="1" u="none" dirty="0">
              <a:latin typeface="Arial" panose="020B0604020202020204" pitchFamily="34" charset="0"/>
              <a:cs typeface="Arial" panose="020B0604020202020204" pitchFamily="34" charset="0"/>
            </a:rPr>
            <a:t>z oznaczeniem konkretnych miejsc </a:t>
          </a:r>
          <a:r>
            <a:rPr lang="pl-PL" sz="1600" b="0" dirty="0">
              <a:latin typeface="Arial" panose="020B0604020202020204" pitchFamily="34" charset="0"/>
              <a:cs typeface="Arial" panose="020B0604020202020204" pitchFamily="34" charset="0"/>
            </a:rPr>
            <a:t>utworzonych w ramach KPO lub FERS.</a:t>
          </a:r>
        </a:p>
      </dgm:t>
    </dgm:pt>
    <dgm:pt modelId="{9C69F4BD-70BF-4CC4-BF5B-620BA6D2194C}" type="parTrans" cxnId="{260ABC00-9120-4FAB-B2CD-58BEE3261520}">
      <dgm:prSet/>
      <dgm:spPr/>
      <dgm:t>
        <a:bodyPr/>
        <a:lstStyle/>
        <a:p>
          <a:endParaRPr lang="pl-PL"/>
        </a:p>
      </dgm:t>
    </dgm:pt>
    <dgm:pt modelId="{1A11FD91-BA6E-4EC6-B00A-AEA777D73AD8}" type="sibTrans" cxnId="{260ABC00-9120-4FAB-B2CD-58BEE3261520}">
      <dgm:prSet/>
      <dgm:spPr/>
      <dgm:t>
        <a:bodyPr/>
        <a:lstStyle/>
        <a:p>
          <a:endParaRPr lang="pl-PL"/>
        </a:p>
      </dgm:t>
    </dgm:pt>
    <dgm:pt modelId="{127BC578-E6AA-49CB-A6F5-0DBB4458F754}">
      <dgm:prSet custT="1"/>
      <dgm:spPr/>
      <dgm:t>
        <a:bodyPr/>
        <a:lstStyle/>
        <a:p>
          <a:r>
            <a:rPr lang="pl-PL" sz="1800" dirty="0">
              <a:latin typeface="Arial" panose="020B0604020202020204" pitchFamily="34" charset="0"/>
              <a:cs typeface="Arial" panose="020B0604020202020204" pitchFamily="34" charset="0"/>
            </a:rPr>
            <a:t>rozliczenie</a:t>
          </a:r>
        </a:p>
      </dgm:t>
    </dgm:pt>
    <dgm:pt modelId="{C4777FBF-AF4F-4E71-8649-9AD662F6D1D6}" type="parTrans" cxnId="{43B805E9-28FC-45D6-8A8B-5D8C4C1A78F3}">
      <dgm:prSet/>
      <dgm:spPr/>
      <dgm:t>
        <a:bodyPr/>
        <a:lstStyle/>
        <a:p>
          <a:endParaRPr lang="pl-PL"/>
        </a:p>
      </dgm:t>
    </dgm:pt>
    <dgm:pt modelId="{23F1FBDD-5777-4968-BCD4-D1BAF41DA4D7}" type="sibTrans" cxnId="{43B805E9-28FC-45D6-8A8B-5D8C4C1A78F3}">
      <dgm:prSet/>
      <dgm:spPr/>
      <dgm:t>
        <a:bodyPr/>
        <a:lstStyle/>
        <a:p>
          <a:endParaRPr lang="pl-PL"/>
        </a:p>
      </dgm:t>
    </dgm:pt>
    <dgm:pt modelId="{6A7CBB23-8A5F-4DB4-B36A-98E6B5CAC2CF}" type="pres">
      <dgm:prSet presAssocID="{F097F9DE-5D62-492B-BB72-63A5A5AE429E}" presName="Name0" presStyleCnt="0">
        <dgm:presLayoutVars>
          <dgm:dir/>
          <dgm:animLvl val="lvl"/>
          <dgm:resizeHandles val="exact"/>
        </dgm:presLayoutVars>
      </dgm:prSet>
      <dgm:spPr/>
      <dgm:t>
        <a:bodyPr/>
        <a:lstStyle/>
        <a:p>
          <a:endParaRPr lang="pl-PL"/>
        </a:p>
      </dgm:t>
    </dgm:pt>
    <dgm:pt modelId="{83C32B85-208B-4339-8D8A-4B74D5C6CC98}" type="pres">
      <dgm:prSet presAssocID="{27FB1E1E-23CF-4BFA-A79D-9D9604FF28F8}" presName="vertFlow" presStyleCnt="0"/>
      <dgm:spPr/>
    </dgm:pt>
    <dgm:pt modelId="{7FD4A80C-435B-4CB9-A23E-F9F9BC2E23C6}" type="pres">
      <dgm:prSet presAssocID="{27FB1E1E-23CF-4BFA-A79D-9D9604FF28F8}" presName="header" presStyleLbl="node1" presStyleIdx="0" presStyleCnt="2" custScaleX="120391" custLinFactNeighborX="-113" custLinFactNeighborY="20160"/>
      <dgm:spPr/>
      <dgm:t>
        <a:bodyPr/>
        <a:lstStyle/>
        <a:p>
          <a:endParaRPr lang="pl-PL"/>
        </a:p>
      </dgm:t>
    </dgm:pt>
    <dgm:pt modelId="{5F4EF78E-458A-4952-B9CF-5C074A3A847F}" type="pres">
      <dgm:prSet presAssocID="{75799199-A346-471A-BA6A-58A1402FF99D}" presName="parTrans" presStyleLbl="sibTrans2D1" presStyleIdx="0" presStyleCnt="4"/>
      <dgm:spPr/>
      <dgm:t>
        <a:bodyPr/>
        <a:lstStyle/>
        <a:p>
          <a:endParaRPr lang="pl-PL"/>
        </a:p>
      </dgm:t>
    </dgm:pt>
    <dgm:pt modelId="{47979493-C219-4F19-A3F6-E7D96C002958}" type="pres">
      <dgm:prSet presAssocID="{ED1E1E5D-8997-4D80-A3CB-57370F794A21}" presName="child" presStyleLbl="alignAccFollowNode1" presStyleIdx="0" presStyleCnt="4" custScaleX="120617">
        <dgm:presLayoutVars>
          <dgm:chMax val="0"/>
          <dgm:bulletEnabled val="1"/>
        </dgm:presLayoutVars>
      </dgm:prSet>
      <dgm:spPr/>
      <dgm:t>
        <a:bodyPr/>
        <a:lstStyle/>
        <a:p>
          <a:endParaRPr lang="pl-PL"/>
        </a:p>
      </dgm:t>
    </dgm:pt>
    <dgm:pt modelId="{E14E3BAD-969B-4BF5-BDCE-9FCF99987915}" type="pres">
      <dgm:prSet presAssocID="{91BFA786-82D3-4E3D-8CA9-1E6D61F71C6A}" presName="sibTrans" presStyleLbl="sibTrans2D1" presStyleIdx="1" presStyleCnt="4"/>
      <dgm:spPr/>
      <dgm:t>
        <a:bodyPr/>
        <a:lstStyle/>
        <a:p>
          <a:endParaRPr lang="pl-PL"/>
        </a:p>
      </dgm:t>
    </dgm:pt>
    <dgm:pt modelId="{BE01DEE3-4E4B-4703-86CA-D1EBB4702F9A}" type="pres">
      <dgm:prSet presAssocID="{A0532531-08A3-4036-ABB7-B6E8C91E798E}" presName="child" presStyleLbl="alignAccFollowNode1" presStyleIdx="1" presStyleCnt="4" custScaleX="120617">
        <dgm:presLayoutVars>
          <dgm:chMax val="0"/>
          <dgm:bulletEnabled val="1"/>
        </dgm:presLayoutVars>
      </dgm:prSet>
      <dgm:spPr/>
      <dgm:t>
        <a:bodyPr/>
        <a:lstStyle/>
        <a:p>
          <a:endParaRPr lang="pl-PL"/>
        </a:p>
      </dgm:t>
    </dgm:pt>
    <dgm:pt modelId="{75959365-BDB2-4110-91D5-31A0C6CBB874}" type="pres">
      <dgm:prSet presAssocID="{C835917E-ECF4-431A-882A-65417EE8229F}" presName="sibTrans" presStyleLbl="sibTrans2D1" presStyleIdx="2" presStyleCnt="4"/>
      <dgm:spPr/>
      <dgm:t>
        <a:bodyPr/>
        <a:lstStyle/>
        <a:p>
          <a:endParaRPr lang="pl-PL"/>
        </a:p>
      </dgm:t>
    </dgm:pt>
    <dgm:pt modelId="{D240D699-A61B-4BFF-8200-06A25C90ABA3}" type="pres">
      <dgm:prSet presAssocID="{A6279AED-566F-4250-8B7F-F11A103EAF28}" presName="child" presStyleLbl="alignAccFollowNode1" presStyleIdx="2" presStyleCnt="4" custScaleX="120617">
        <dgm:presLayoutVars>
          <dgm:chMax val="0"/>
          <dgm:bulletEnabled val="1"/>
        </dgm:presLayoutVars>
      </dgm:prSet>
      <dgm:spPr/>
      <dgm:t>
        <a:bodyPr/>
        <a:lstStyle/>
        <a:p>
          <a:endParaRPr lang="pl-PL"/>
        </a:p>
      </dgm:t>
    </dgm:pt>
    <dgm:pt modelId="{57DC9680-6D09-4F12-9821-27399BE95667}" type="pres">
      <dgm:prSet presAssocID="{B62D4A16-6139-47E3-BEB8-00AD0CC07979}" presName="sibTrans" presStyleLbl="sibTrans2D1" presStyleIdx="3" presStyleCnt="4"/>
      <dgm:spPr/>
      <dgm:t>
        <a:bodyPr/>
        <a:lstStyle/>
        <a:p>
          <a:endParaRPr lang="pl-PL"/>
        </a:p>
      </dgm:t>
    </dgm:pt>
    <dgm:pt modelId="{A36A9CA4-E185-4CCF-B978-765EEDEF6A5D}" type="pres">
      <dgm:prSet presAssocID="{127BC578-E6AA-49CB-A6F5-0DBB4458F754}" presName="child" presStyleLbl="alignAccFollowNode1" presStyleIdx="3" presStyleCnt="4" custScaleX="119206" custLinFactNeighborX="-2804" custLinFactNeighborY="-11978">
        <dgm:presLayoutVars>
          <dgm:chMax val="0"/>
          <dgm:bulletEnabled val="1"/>
        </dgm:presLayoutVars>
      </dgm:prSet>
      <dgm:spPr/>
      <dgm:t>
        <a:bodyPr/>
        <a:lstStyle/>
        <a:p>
          <a:endParaRPr lang="pl-PL"/>
        </a:p>
      </dgm:t>
    </dgm:pt>
    <dgm:pt modelId="{81F8B076-A9F9-4035-926D-388DB6F13811}" type="pres">
      <dgm:prSet presAssocID="{27FB1E1E-23CF-4BFA-A79D-9D9604FF28F8}" presName="hSp" presStyleCnt="0"/>
      <dgm:spPr/>
    </dgm:pt>
    <dgm:pt modelId="{AFAEE6CD-1D83-4B67-8B16-337A8A7D3D6E}" type="pres">
      <dgm:prSet presAssocID="{FB7ACAB0-0B5D-4E3D-A3A5-CCEF9B7AC898}" presName="vertFlow" presStyleCnt="0"/>
      <dgm:spPr/>
    </dgm:pt>
    <dgm:pt modelId="{39CD17CC-E639-40F0-86CA-25024824F8D6}" type="pres">
      <dgm:prSet presAssocID="{FB7ACAB0-0B5D-4E3D-A3A5-CCEF9B7AC898}" presName="header" presStyleLbl="node1" presStyleIdx="1" presStyleCnt="2" custScaleX="136539" custScaleY="307895"/>
      <dgm:spPr/>
      <dgm:t>
        <a:bodyPr/>
        <a:lstStyle/>
        <a:p>
          <a:endParaRPr lang="pl-PL"/>
        </a:p>
      </dgm:t>
    </dgm:pt>
  </dgm:ptLst>
  <dgm:cxnLst>
    <dgm:cxn modelId="{AF7AB59F-6453-481C-A6AB-436210393378}" type="presOf" srcId="{ED1E1E5D-8997-4D80-A3CB-57370F794A21}" destId="{47979493-C219-4F19-A3F6-E7D96C002958}" srcOrd="0" destOrd="0" presId="urn:microsoft.com/office/officeart/2005/8/layout/lProcess1"/>
    <dgm:cxn modelId="{260ABC00-9120-4FAB-B2CD-58BEE3261520}" srcId="{F097F9DE-5D62-492B-BB72-63A5A5AE429E}" destId="{FB7ACAB0-0B5D-4E3D-A3A5-CCEF9B7AC898}" srcOrd="1" destOrd="0" parTransId="{9C69F4BD-70BF-4CC4-BF5B-620BA6D2194C}" sibTransId="{1A11FD91-BA6E-4EC6-B00A-AEA777D73AD8}"/>
    <dgm:cxn modelId="{1C6FF43D-2D32-4900-95BC-848E60B617ED}" type="presOf" srcId="{B62D4A16-6139-47E3-BEB8-00AD0CC07979}" destId="{57DC9680-6D09-4F12-9821-27399BE95667}" srcOrd="0" destOrd="0" presId="urn:microsoft.com/office/officeart/2005/8/layout/lProcess1"/>
    <dgm:cxn modelId="{2B59D984-D2E2-4422-82E7-DD5812E5EF73}" type="presOf" srcId="{A0532531-08A3-4036-ABB7-B6E8C91E798E}" destId="{BE01DEE3-4E4B-4703-86CA-D1EBB4702F9A}" srcOrd="0" destOrd="0" presId="urn:microsoft.com/office/officeart/2005/8/layout/lProcess1"/>
    <dgm:cxn modelId="{FE9EBA42-2E46-4EA9-A57C-6AD77819AEA9}" type="presOf" srcId="{FB7ACAB0-0B5D-4E3D-A3A5-CCEF9B7AC898}" destId="{39CD17CC-E639-40F0-86CA-25024824F8D6}" srcOrd="0" destOrd="0" presId="urn:microsoft.com/office/officeart/2005/8/layout/lProcess1"/>
    <dgm:cxn modelId="{4079AEB2-E4A4-4928-823F-2D66B323C225}" type="presOf" srcId="{C835917E-ECF4-431A-882A-65417EE8229F}" destId="{75959365-BDB2-4110-91D5-31A0C6CBB874}" srcOrd="0" destOrd="0" presId="urn:microsoft.com/office/officeart/2005/8/layout/lProcess1"/>
    <dgm:cxn modelId="{D0CE3BA2-974E-4356-B463-BE570105AA6E}" srcId="{27FB1E1E-23CF-4BFA-A79D-9D9604FF28F8}" destId="{A6279AED-566F-4250-8B7F-F11A103EAF28}" srcOrd="2" destOrd="0" parTransId="{81F16AD2-8F22-45D1-A561-6A99FA097365}" sibTransId="{B62D4A16-6139-47E3-BEB8-00AD0CC07979}"/>
    <dgm:cxn modelId="{9ADC7587-64C2-47E3-978F-688334ABBCB2}" type="presOf" srcId="{27FB1E1E-23CF-4BFA-A79D-9D9604FF28F8}" destId="{7FD4A80C-435B-4CB9-A23E-F9F9BC2E23C6}" srcOrd="0" destOrd="0" presId="urn:microsoft.com/office/officeart/2005/8/layout/lProcess1"/>
    <dgm:cxn modelId="{15E2AD6B-451C-4874-8B5C-12D8EDA20F0C}" type="presOf" srcId="{127BC578-E6AA-49CB-A6F5-0DBB4458F754}" destId="{A36A9CA4-E185-4CCF-B978-765EEDEF6A5D}" srcOrd="0" destOrd="0" presId="urn:microsoft.com/office/officeart/2005/8/layout/lProcess1"/>
    <dgm:cxn modelId="{F83CE044-BD2F-48CE-BC7E-36C2676CFB44}" type="presOf" srcId="{91BFA786-82D3-4E3D-8CA9-1E6D61F71C6A}" destId="{E14E3BAD-969B-4BF5-BDCE-9FCF99987915}" srcOrd="0" destOrd="0" presId="urn:microsoft.com/office/officeart/2005/8/layout/lProcess1"/>
    <dgm:cxn modelId="{49F9F743-9664-4E49-8742-47B256B5C1EE}" type="presOf" srcId="{F097F9DE-5D62-492B-BB72-63A5A5AE429E}" destId="{6A7CBB23-8A5F-4DB4-B36A-98E6B5CAC2CF}" srcOrd="0" destOrd="0" presId="urn:microsoft.com/office/officeart/2005/8/layout/lProcess1"/>
    <dgm:cxn modelId="{38C81595-E6E0-47F6-AEAD-055A66A78355}" srcId="{27FB1E1E-23CF-4BFA-A79D-9D9604FF28F8}" destId="{A0532531-08A3-4036-ABB7-B6E8C91E798E}" srcOrd="1" destOrd="0" parTransId="{23B16190-2500-4FC0-9E2C-FBFF2DF03B1E}" sibTransId="{C835917E-ECF4-431A-882A-65417EE8229F}"/>
    <dgm:cxn modelId="{18BDAD72-A2D4-48EC-B2FC-90F7D5934BC1}" srcId="{27FB1E1E-23CF-4BFA-A79D-9D9604FF28F8}" destId="{ED1E1E5D-8997-4D80-A3CB-57370F794A21}" srcOrd="0" destOrd="0" parTransId="{75799199-A346-471A-BA6A-58A1402FF99D}" sibTransId="{91BFA786-82D3-4E3D-8CA9-1E6D61F71C6A}"/>
    <dgm:cxn modelId="{16101590-53FA-438B-A7CB-1E292F2E2F84}" type="presOf" srcId="{A6279AED-566F-4250-8B7F-F11A103EAF28}" destId="{D240D699-A61B-4BFF-8200-06A25C90ABA3}" srcOrd="0" destOrd="0" presId="urn:microsoft.com/office/officeart/2005/8/layout/lProcess1"/>
    <dgm:cxn modelId="{3E1433CF-71A2-4922-8626-C5DD1CDC24B0}" srcId="{F097F9DE-5D62-492B-BB72-63A5A5AE429E}" destId="{27FB1E1E-23CF-4BFA-A79D-9D9604FF28F8}" srcOrd="0" destOrd="0" parTransId="{83E89D7B-E009-4756-BE61-0B5ACE5F5474}" sibTransId="{DB95EA24-427F-440F-A3E7-74C15E2AF321}"/>
    <dgm:cxn modelId="{43B805E9-28FC-45D6-8A8B-5D8C4C1A78F3}" srcId="{27FB1E1E-23CF-4BFA-A79D-9D9604FF28F8}" destId="{127BC578-E6AA-49CB-A6F5-0DBB4458F754}" srcOrd="3" destOrd="0" parTransId="{C4777FBF-AF4F-4E71-8649-9AD662F6D1D6}" sibTransId="{23F1FBDD-5777-4968-BCD4-D1BAF41DA4D7}"/>
    <dgm:cxn modelId="{E9662743-4897-492F-B8E5-5D6FB26EFE6E}" type="presOf" srcId="{75799199-A346-471A-BA6A-58A1402FF99D}" destId="{5F4EF78E-458A-4952-B9CF-5C074A3A847F}" srcOrd="0" destOrd="0" presId="urn:microsoft.com/office/officeart/2005/8/layout/lProcess1"/>
    <dgm:cxn modelId="{D609B51E-CED2-43CA-A65A-F7DDC527B647}" type="presParOf" srcId="{6A7CBB23-8A5F-4DB4-B36A-98E6B5CAC2CF}" destId="{83C32B85-208B-4339-8D8A-4B74D5C6CC98}" srcOrd="0" destOrd="0" presId="urn:microsoft.com/office/officeart/2005/8/layout/lProcess1"/>
    <dgm:cxn modelId="{64C28DEE-268A-4B47-A57C-3951EDC95482}" type="presParOf" srcId="{83C32B85-208B-4339-8D8A-4B74D5C6CC98}" destId="{7FD4A80C-435B-4CB9-A23E-F9F9BC2E23C6}" srcOrd="0" destOrd="0" presId="urn:microsoft.com/office/officeart/2005/8/layout/lProcess1"/>
    <dgm:cxn modelId="{E711B94F-C124-4280-AF32-1D58238290EC}" type="presParOf" srcId="{83C32B85-208B-4339-8D8A-4B74D5C6CC98}" destId="{5F4EF78E-458A-4952-B9CF-5C074A3A847F}" srcOrd="1" destOrd="0" presId="urn:microsoft.com/office/officeart/2005/8/layout/lProcess1"/>
    <dgm:cxn modelId="{FE0B5E42-8D22-42BC-AC95-FCADE683E395}" type="presParOf" srcId="{83C32B85-208B-4339-8D8A-4B74D5C6CC98}" destId="{47979493-C219-4F19-A3F6-E7D96C002958}" srcOrd="2" destOrd="0" presId="urn:microsoft.com/office/officeart/2005/8/layout/lProcess1"/>
    <dgm:cxn modelId="{792C71A1-3741-49D8-80D1-91F990378F12}" type="presParOf" srcId="{83C32B85-208B-4339-8D8A-4B74D5C6CC98}" destId="{E14E3BAD-969B-4BF5-BDCE-9FCF99987915}" srcOrd="3" destOrd="0" presId="urn:microsoft.com/office/officeart/2005/8/layout/lProcess1"/>
    <dgm:cxn modelId="{60122D7E-4878-4895-972A-43CC66497888}" type="presParOf" srcId="{83C32B85-208B-4339-8D8A-4B74D5C6CC98}" destId="{BE01DEE3-4E4B-4703-86CA-D1EBB4702F9A}" srcOrd="4" destOrd="0" presId="urn:microsoft.com/office/officeart/2005/8/layout/lProcess1"/>
    <dgm:cxn modelId="{DC96799A-05D1-4AD3-9108-5A4BA3E6FDEA}" type="presParOf" srcId="{83C32B85-208B-4339-8D8A-4B74D5C6CC98}" destId="{75959365-BDB2-4110-91D5-31A0C6CBB874}" srcOrd="5" destOrd="0" presId="urn:microsoft.com/office/officeart/2005/8/layout/lProcess1"/>
    <dgm:cxn modelId="{C7CFA370-16E9-44BB-905C-F8F07BC959E3}" type="presParOf" srcId="{83C32B85-208B-4339-8D8A-4B74D5C6CC98}" destId="{D240D699-A61B-4BFF-8200-06A25C90ABA3}" srcOrd="6" destOrd="0" presId="urn:microsoft.com/office/officeart/2005/8/layout/lProcess1"/>
    <dgm:cxn modelId="{6936F6A0-A5CD-4111-9CA1-6E190BC4DEC8}" type="presParOf" srcId="{83C32B85-208B-4339-8D8A-4B74D5C6CC98}" destId="{57DC9680-6D09-4F12-9821-27399BE95667}" srcOrd="7" destOrd="0" presId="urn:microsoft.com/office/officeart/2005/8/layout/lProcess1"/>
    <dgm:cxn modelId="{8B1E862F-7760-467B-9F59-3E56B024E2A7}" type="presParOf" srcId="{83C32B85-208B-4339-8D8A-4B74D5C6CC98}" destId="{A36A9CA4-E185-4CCF-B978-765EEDEF6A5D}" srcOrd="8" destOrd="0" presId="urn:microsoft.com/office/officeart/2005/8/layout/lProcess1"/>
    <dgm:cxn modelId="{55A2ECC3-CBA4-423A-AEAD-7BEE5F01B89C}" type="presParOf" srcId="{6A7CBB23-8A5F-4DB4-B36A-98E6B5CAC2CF}" destId="{81F8B076-A9F9-4035-926D-388DB6F13811}" srcOrd="1" destOrd="0" presId="urn:microsoft.com/office/officeart/2005/8/layout/lProcess1"/>
    <dgm:cxn modelId="{53C4228A-E0A5-4252-A0F2-16A73D5DCB02}" type="presParOf" srcId="{6A7CBB23-8A5F-4DB4-B36A-98E6B5CAC2CF}" destId="{AFAEE6CD-1D83-4B67-8B16-337A8A7D3D6E}" srcOrd="2" destOrd="0" presId="urn:microsoft.com/office/officeart/2005/8/layout/lProcess1"/>
    <dgm:cxn modelId="{871970DD-3DB8-4E6B-898E-978A1CA93E17}" type="presParOf" srcId="{AFAEE6CD-1D83-4B67-8B16-337A8A7D3D6E}" destId="{39CD17CC-E639-40F0-86CA-25024824F8D6}" srcOrd="0"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A3CAE-854E-4B0C-AAFA-7B87A5EB7994}">
      <dsp:nvSpPr>
        <dsp:cNvPr id="0" name=""/>
        <dsp:cNvSpPr/>
      </dsp:nvSpPr>
      <dsp:spPr>
        <a:xfrm>
          <a:off x="-5749012" y="-880122"/>
          <a:ext cx="6845843" cy="6845843"/>
        </a:xfrm>
        <a:prstGeom prst="blockArc">
          <a:avLst>
            <a:gd name="adj1" fmla="val 18900000"/>
            <a:gd name="adj2" fmla="val 2700000"/>
            <a:gd name="adj3" fmla="val 316"/>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EF8ED7-1825-4AAB-B91C-9B2E253104F4}">
      <dsp:nvSpPr>
        <dsp:cNvPr id="0" name=""/>
        <dsp:cNvSpPr/>
      </dsp:nvSpPr>
      <dsp:spPr>
        <a:xfrm>
          <a:off x="705881" y="508559"/>
          <a:ext cx="9161041" cy="101711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339" tIns="50800" rIns="50800" bIns="50800" numCol="1" spcCol="1270" anchor="ctr" anchorCtr="0">
          <a:noAutofit/>
        </a:bodyPr>
        <a:lstStyle/>
        <a:p>
          <a:pPr lvl="0" algn="l" defTabSz="889000">
            <a:lnSpc>
              <a:spcPct val="90000"/>
            </a:lnSpc>
            <a:spcBef>
              <a:spcPct val="0"/>
            </a:spcBef>
            <a:spcAft>
              <a:spcPct val="35000"/>
            </a:spcAft>
            <a:buNone/>
          </a:pPr>
          <a:r>
            <a:rPr lang="pl-PL" sz="2000" b="1" kern="1200" dirty="0">
              <a:latin typeface="Arial" panose="020B0604020202020204" pitchFamily="34" charset="0"/>
              <a:cs typeface="Arial" panose="020B0604020202020204" pitchFamily="34" charset="0"/>
            </a:rPr>
            <a:t>Rodzinny kapitał opiekuńczy / możliwość obniżenia opłat</a:t>
          </a:r>
        </a:p>
        <a:p>
          <a:pPr lvl="0" algn="l" defTabSz="889000">
            <a:lnSpc>
              <a:spcPct val="90000"/>
            </a:lnSpc>
            <a:spcBef>
              <a:spcPct val="0"/>
            </a:spcBef>
            <a:spcAft>
              <a:spcPct val="35000"/>
            </a:spcAft>
            <a:buNone/>
          </a:pPr>
          <a:r>
            <a:rPr lang="pl-PL" sz="2000" kern="1200" dirty="0">
              <a:latin typeface="Arial" panose="020B0604020202020204" pitchFamily="34" charset="0"/>
              <a:cs typeface="Arial" panose="020B0604020202020204" pitchFamily="34" charset="0"/>
            </a:rPr>
            <a:t>rodzic sam decyduje na jaką formę opieki nad dziećmi przeznaczy RKO (niania, instytucja opieki, samodzielna opieka rodzica lub rodziny rodzica)</a:t>
          </a:r>
        </a:p>
      </dsp:txBody>
      <dsp:txXfrm>
        <a:off x="705881" y="508559"/>
        <a:ext cx="9161041" cy="1017119"/>
      </dsp:txXfrm>
    </dsp:sp>
    <dsp:sp modelId="{B3839CAE-45BE-42F8-BFEB-A7B1FFDD7705}">
      <dsp:nvSpPr>
        <dsp:cNvPr id="0" name=""/>
        <dsp:cNvSpPr/>
      </dsp:nvSpPr>
      <dsp:spPr>
        <a:xfrm>
          <a:off x="70181" y="381419"/>
          <a:ext cx="1271399" cy="127139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85B404-D859-4DD9-B69A-475F0A01B4C6}">
      <dsp:nvSpPr>
        <dsp:cNvPr id="0" name=""/>
        <dsp:cNvSpPr/>
      </dsp:nvSpPr>
      <dsp:spPr>
        <a:xfrm>
          <a:off x="1075603" y="1911340"/>
          <a:ext cx="8791318" cy="126291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339" tIns="50800" rIns="50800" bIns="50800" numCol="1" spcCol="1270" anchor="ctr" anchorCtr="0">
          <a:noAutofit/>
        </a:bodyPr>
        <a:lstStyle/>
        <a:p>
          <a:pPr lvl="0" algn="l" defTabSz="889000">
            <a:lnSpc>
              <a:spcPct val="90000"/>
            </a:lnSpc>
            <a:spcBef>
              <a:spcPct val="0"/>
            </a:spcBef>
            <a:spcAft>
              <a:spcPct val="35000"/>
            </a:spcAft>
          </a:pPr>
          <a:r>
            <a:rPr lang="pl-PL" sz="2000" b="1" kern="1200" dirty="0">
              <a:latin typeface="Arial" panose="020B0604020202020204" pitchFamily="34" charset="0"/>
              <a:cs typeface="Arial" panose="020B0604020202020204" pitchFamily="34" charset="0"/>
            </a:rPr>
            <a:t>Dofinansowanie do pobytu dziecka w żłobku, klubie dziecięcym lub u dziennego opiekuna / obniżenie opłat</a:t>
          </a:r>
        </a:p>
        <a:p>
          <a:pPr lvl="0" algn="l" defTabSz="889000">
            <a:lnSpc>
              <a:spcPct val="90000"/>
            </a:lnSpc>
            <a:spcBef>
              <a:spcPct val="0"/>
            </a:spcBef>
            <a:spcAft>
              <a:spcPct val="35000"/>
            </a:spcAft>
          </a:pPr>
          <a:r>
            <a:rPr lang="pl-PL" sz="2000" kern="1200" dirty="0">
              <a:latin typeface="Arial" panose="020B0604020202020204" pitchFamily="34" charset="0"/>
              <a:cs typeface="Arial" panose="020B0604020202020204" pitchFamily="34" charset="0"/>
            </a:rPr>
            <a:t>maksymalnie 400 zł miesięcznie na dziecko, nie więcej niż wysokość opłaty ponoszonej przez rodzica</a:t>
          </a:r>
        </a:p>
      </dsp:txBody>
      <dsp:txXfrm>
        <a:off x="1075603" y="1911340"/>
        <a:ext cx="8791318" cy="1262916"/>
      </dsp:txXfrm>
    </dsp:sp>
    <dsp:sp modelId="{2C3DB4B4-DAFD-42B4-953A-10FA4DDEE5C9}">
      <dsp:nvSpPr>
        <dsp:cNvPr id="0" name=""/>
        <dsp:cNvSpPr/>
      </dsp:nvSpPr>
      <dsp:spPr>
        <a:xfrm>
          <a:off x="439904" y="1907099"/>
          <a:ext cx="1271399" cy="127139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230530-E97F-424B-941A-726E8B82FF75}">
      <dsp:nvSpPr>
        <dsp:cNvPr id="0" name=""/>
        <dsp:cNvSpPr/>
      </dsp:nvSpPr>
      <dsp:spPr>
        <a:xfrm>
          <a:off x="705881" y="3559918"/>
          <a:ext cx="9161041" cy="101711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7339" tIns="50800" rIns="50800" bIns="50800" numCol="1" spcCol="1270" anchor="ctr" anchorCtr="0">
          <a:noAutofit/>
        </a:bodyPr>
        <a:lstStyle/>
        <a:p>
          <a:pPr lvl="0" algn="l" defTabSz="889000">
            <a:lnSpc>
              <a:spcPct val="90000"/>
            </a:lnSpc>
            <a:spcBef>
              <a:spcPct val="0"/>
            </a:spcBef>
            <a:spcAft>
              <a:spcPct val="35000"/>
            </a:spcAft>
          </a:pPr>
          <a:r>
            <a:rPr lang="pl-PL" sz="2000" b="1" kern="1200" dirty="0">
              <a:latin typeface="Arial" panose="020B0604020202020204" pitchFamily="34" charset="0"/>
              <a:cs typeface="Arial" panose="020B0604020202020204" pitchFamily="34" charset="0"/>
            </a:rPr>
            <a:t>Program rozwoju instytucji opieki nad dziećmi w wieku do lat 3 „MALUCH+” 2022-2029 / tworzenie nowych miejsc</a:t>
          </a:r>
        </a:p>
        <a:p>
          <a:pPr lvl="0" algn="l" defTabSz="889000">
            <a:lnSpc>
              <a:spcPct val="90000"/>
            </a:lnSpc>
            <a:spcBef>
              <a:spcPct val="0"/>
            </a:spcBef>
            <a:spcAft>
              <a:spcPct val="35000"/>
            </a:spcAft>
          </a:pPr>
          <a:r>
            <a:rPr lang="pl-PL" sz="2000" i="0" kern="1200" dirty="0">
              <a:latin typeface="Arial" panose="020B0604020202020204" pitchFamily="34" charset="0"/>
              <a:cs typeface="Arial" panose="020B0604020202020204" pitchFamily="34" charset="0"/>
            </a:rPr>
            <a:t>skoncentrowanie na poziomie kraju różnych źródeł finansowania </a:t>
          </a:r>
        </a:p>
      </dsp:txBody>
      <dsp:txXfrm>
        <a:off x="705881" y="3559918"/>
        <a:ext cx="9161041" cy="1017119"/>
      </dsp:txXfrm>
    </dsp:sp>
    <dsp:sp modelId="{ED761D11-B056-4287-81F1-D8C2A0FFA01F}">
      <dsp:nvSpPr>
        <dsp:cNvPr id="0" name=""/>
        <dsp:cNvSpPr/>
      </dsp:nvSpPr>
      <dsp:spPr>
        <a:xfrm>
          <a:off x="70181" y="3432778"/>
          <a:ext cx="1271399" cy="1271399"/>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04034-C3F1-4595-B11A-A22F5BDBCBC8}">
      <dsp:nvSpPr>
        <dsp:cNvPr id="0" name=""/>
        <dsp:cNvSpPr/>
      </dsp:nvSpPr>
      <dsp:spPr>
        <a:xfrm>
          <a:off x="0" y="218546"/>
          <a:ext cx="10225136" cy="352839"/>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kern="1200" baseline="0" dirty="0">
              <a:solidFill>
                <a:schemeClr val="tx1"/>
              </a:solidFill>
              <a:latin typeface="Arial" panose="020B0604020202020204" pitchFamily="34" charset="0"/>
              <a:cs typeface="Arial" panose="020B0604020202020204" pitchFamily="34" charset="0"/>
            </a:rPr>
            <a:t>GMINA</a:t>
          </a:r>
        </a:p>
      </dsp:txBody>
      <dsp:txXfrm>
        <a:off x="0" y="218546"/>
        <a:ext cx="10225136" cy="352839"/>
      </dsp:txXfrm>
    </dsp:sp>
    <dsp:sp modelId="{F1183B01-3AF3-4C41-811C-FE59A55DFCBB}">
      <dsp:nvSpPr>
        <dsp:cNvPr id="0" name=""/>
        <dsp:cNvSpPr/>
      </dsp:nvSpPr>
      <dsp:spPr>
        <a:xfrm>
          <a:off x="0" y="574990"/>
          <a:ext cx="2223493" cy="306431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SAMODZIELNIE</a:t>
          </a:r>
        </a:p>
      </dsp:txBody>
      <dsp:txXfrm>
        <a:off x="0" y="574990"/>
        <a:ext cx="2223493" cy="3064310"/>
      </dsp:txXfrm>
    </dsp:sp>
    <dsp:sp modelId="{F62BCBD5-90A0-465D-8ABF-C121F67CA46E}">
      <dsp:nvSpPr>
        <dsp:cNvPr id="0" name=""/>
        <dsp:cNvSpPr/>
      </dsp:nvSpPr>
      <dsp:spPr>
        <a:xfrm>
          <a:off x="2238230" y="576050"/>
          <a:ext cx="5049429" cy="316474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ZLECA ORGANIZACJĘ OPIEKI PODMIOTOM INNYM NIŻ JST Z WYŁĄCZENIEM INSTYTUCJI PUBLICZNYCH *</a:t>
          </a:r>
        </a:p>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na podstawie przepisów ustawy z dnia 24 kwietnia 2003 r. o działalności pożytku publicznego i o wolontariacie </a:t>
          </a:r>
        </a:p>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na podstawie ustawy z dnia 19 grudnia 2008 r. o partnerstwie publiczno-prywatnym </a:t>
          </a:r>
        </a:p>
      </dsp:txBody>
      <dsp:txXfrm>
        <a:off x="2238230" y="576050"/>
        <a:ext cx="5049429" cy="3164742"/>
      </dsp:txXfrm>
    </dsp:sp>
    <dsp:sp modelId="{94E32591-4CF5-42C5-85DF-5D4FB69DDA60}">
      <dsp:nvSpPr>
        <dsp:cNvPr id="0" name=""/>
        <dsp:cNvSpPr/>
      </dsp:nvSpPr>
      <dsp:spPr>
        <a:xfrm>
          <a:off x="7281530" y="576063"/>
          <a:ext cx="2943605" cy="300760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ORGANIZUJE OPIEKĘ W POROZUMIENIU Z INNYMI GMINAMI</a:t>
          </a:r>
        </a:p>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na podstawie ustawy z dnia </a:t>
          </a:r>
        </a:p>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8 marca 1990 r. o samorządzie gminnym </a:t>
          </a:r>
        </a:p>
      </dsp:txBody>
      <dsp:txXfrm>
        <a:off x="7281530" y="576063"/>
        <a:ext cx="2943605" cy="3007603"/>
      </dsp:txXfrm>
    </dsp:sp>
    <dsp:sp modelId="{9A2DF41D-2F90-459B-83FB-3B28A8BEBBD9}">
      <dsp:nvSpPr>
        <dsp:cNvPr id="0" name=""/>
        <dsp:cNvSpPr/>
      </dsp:nvSpPr>
      <dsp:spPr>
        <a:xfrm>
          <a:off x="0" y="3596440"/>
          <a:ext cx="10225136" cy="28731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25F27-0A66-48FF-8A2F-CAFC6E000938}">
      <dsp:nvSpPr>
        <dsp:cNvPr id="0" name=""/>
        <dsp:cNvSpPr/>
      </dsp:nvSpPr>
      <dsp:spPr>
        <a:xfrm>
          <a:off x="122797" y="0"/>
          <a:ext cx="6831438" cy="267785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a:t>KPO </a:t>
          </a:r>
        </a:p>
        <a:p>
          <a:pPr lvl="0" algn="ctr" defTabSz="800100">
            <a:lnSpc>
              <a:spcPct val="90000"/>
            </a:lnSpc>
            <a:spcBef>
              <a:spcPct val="0"/>
            </a:spcBef>
            <a:spcAft>
              <a:spcPct val="35000"/>
            </a:spcAft>
          </a:pPr>
          <a:r>
            <a:rPr lang="pl-PL" sz="1800" b="1" kern="1200" dirty="0"/>
            <a:t>ok. 35 862 zł bez vat na miejsce </a:t>
          </a:r>
          <a:br>
            <a:rPr lang="pl-PL" sz="1800" b="1" kern="1200" dirty="0"/>
          </a:br>
          <a:r>
            <a:rPr lang="pl-PL" sz="1800" b="1" kern="1200" dirty="0"/>
            <a:t>(żłobek, klub dziecięcy)</a:t>
          </a:r>
        </a:p>
        <a:p>
          <a:pPr lvl="0" algn="ctr" defTabSz="800100">
            <a:lnSpc>
              <a:spcPct val="90000"/>
            </a:lnSpc>
            <a:spcBef>
              <a:spcPct val="0"/>
            </a:spcBef>
            <a:spcAft>
              <a:spcPts val="600"/>
            </a:spcAft>
          </a:pPr>
          <a:r>
            <a:rPr lang="pl-PL" sz="1800" b="1" kern="1200" dirty="0"/>
            <a:t>- zakup nieruchomości </a:t>
          </a:r>
        </a:p>
        <a:p>
          <a:pPr lvl="0" algn="ctr" defTabSz="800100">
            <a:lnSpc>
              <a:spcPct val="90000"/>
            </a:lnSpc>
            <a:spcBef>
              <a:spcPct val="0"/>
            </a:spcBef>
            <a:spcAft>
              <a:spcPts val="600"/>
            </a:spcAft>
          </a:pPr>
          <a:r>
            <a:rPr lang="pl-PL" sz="1800" b="1" kern="1200" dirty="0"/>
            <a:t>- budowa, przebudowa, rozbudowa, remont</a:t>
          </a:r>
        </a:p>
        <a:p>
          <a:pPr lvl="0" algn="ctr" defTabSz="800100">
            <a:lnSpc>
              <a:spcPct val="90000"/>
            </a:lnSpc>
            <a:spcBef>
              <a:spcPct val="0"/>
            </a:spcBef>
            <a:spcAft>
              <a:spcPts val="600"/>
            </a:spcAft>
          </a:pPr>
          <a:r>
            <a:rPr lang="pl-PL" sz="1800" b="1" kern="1200" dirty="0"/>
            <a:t>- zakup i montaż wyposażenia </a:t>
          </a:r>
        </a:p>
      </dsp:txBody>
      <dsp:txXfrm>
        <a:off x="1123238" y="392162"/>
        <a:ext cx="4830556" cy="1893529"/>
      </dsp:txXfrm>
    </dsp:sp>
    <dsp:sp modelId="{36EFADE8-5A7F-4AB2-86E5-AE4633F6BD40}">
      <dsp:nvSpPr>
        <dsp:cNvPr id="0" name=""/>
        <dsp:cNvSpPr/>
      </dsp:nvSpPr>
      <dsp:spPr>
        <a:xfrm flipH="1">
          <a:off x="3567012" y="2709831"/>
          <a:ext cx="45719" cy="376491"/>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l-PL" sz="500" kern="1200"/>
        </a:p>
      </dsp:txBody>
      <dsp:txXfrm>
        <a:off x="3573072" y="2892700"/>
        <a:ext cx="33599" cy="10753"/>
      </dsp:txXfrm>
    </dsp:sp>
    <dsp:sp modelId="{F0E84F48-A6EF-4A4F-9A5A-37EBADF8DAF1}">
      <dsp:nvSpPr>
        <dsp:cNvPr id="0" name=""/>
        <dsp:cNvSpPr/>
      </dsp:nvSpPr>
      <dsp:spPr>
        <a:xfrm>
          <a:off x="122797" y="3152577"/>
          <a:ext cx="6762355" cy="2920775"/>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a:t>FERS </a:t>
          </a:r>
        </a:p>
        <a:p>
          <a:pPr lvl="0" algn="ctr" defTabSz="800100">
            <a:lnSpc>
              <a:spcPct val="90000"/>
            </a:lnSpc>
            <a:spcBef>
              <a:spcPct val="0"/>
            </a:spcBef>
            <a:spcAft>
              <a:spcPct val="35000"/>
            </a:spcAft>
          </a:pPr>
          <a:r>
            <a:rPr lang="pl-PL" sz="1800" b="1" kern="1200" dirty="0"/>
            <a:t>ok. 12 410 zł z vat na miejsce</a:t>
          </a:r>
          <a:br>
            <a:rPr lang="pl-PL" sz="1800" b="1" kern="1200" dirty="0"/>
          </a:br>
          <a:r>
            <a:rPr lang="pl-PL" sz="1800" b="1" kern="1200" dirty="0"/>
            <a:t>(żłobek, klub dziecięcy, dzienny opiekun)</a:t>
          </a:r>
        </a:p>
        <a:p>
          <a:pPr lvl="0" algn="ctr" defTabSz="800100">
            <a:lnSpc>
              <a:spcPct val="90000"/>
            </a:lnSpc>
            <a:spcBef>
              <a:spcPct val="0"/>
            </a:spcBef>
            <a:spcAft>
              <a:spcPts val="600"/>
            </a:spcAft>
          </a:pPr>
          <a:r>
            <a:rPr lang="pl-PL" sz="1800" b="1" kern="1200" dirty="0"/>
            <a:t>- dostosowanie budynków </a:t>
          </a:r>
          <a:br>
            <a:rPr lang="pl-PL" sz="1800" b="1" kern="1200" dirty="0"/>
          </a:br>
          <a:r>
            <a:rPr lang="pl-PL" sz="1800" b="1" kern="1200" dirty="0"/>
            <a:t>i pomieszczeń (adaptacja)</a:t>
          </a:r>
        </a:p>
        <a:p>
          <a:pPr lvl="0" algn="ctr" defTabSz="800100">
            <a:lnSpc>
              <a:spcPct val="90000"/>
            </a:lnSpc>
            <a:spcBef>
              <a:spcPct val="0"/>
            </a:spcBef>
            <a:spcAft>
              <a:spcPts val="600"/>
            </a:spcAft>
          </a:pPr>
          <a:r>
            <a:rPr lang="pl-PL" sz="1800" b="1" kern="1200" dirty="0"/>
            <a:t>- zakup i montaż wyposażenia</a:t>
          </a:r>
        </a:p>
      </dsp:txBody>
      <dsp:txXfrm>
        <a:off x="1113121" y="3580315"/>
        <a:ext cx="4781707" cy="2065299"/>
      </dsp:txXfrm>
    </dsp:sp>
    <dsp:sp modelId="{0569616A-FDA4-4F17-8645-FEF588C80A7F}">
      <dsp:nvSpPr>
        <dsp:cNvPr id="0" name=""/>
        <dsp:cNvSpPr/>
      </dsp:nvSpPr>
      <dsp:spPr>
        <a:xfrm rot="21599344" flipH="1">
          <a:off x="6219586" y="2801054"/>
          <a:ext cx="693186" cy="4572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pl-PL" sz="500" kern="1200"/>
        </a:p>
      </dsp:txBody>
      <dsp:txXfrm>
        <a:off x="6233302" y="2810197"/>
        <a:ext cx="679470" cy="27432"/>
      </dsp:txXfrm>
    </dsp:sp>
    <dsp:sp modelId="{CF506298-7540-4718-BC89-08DEC3EF91DD}">
      <dsp:nvSpPr>
        <dsp:cNvPr id="0" name=""/>
        <dsp:cNvSpPr/>
      </dsp:nvSpPr>
      <dsp:spPr>
        <a:xfrm>
          <a:off x="7274878" y="1569380"/>
          <a:ext cx="3510074" cy="293668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b="1" kern="1200" dirty="0"/>
            <a:t>FERS</a:t>
          </a:r>
        </a:p>
        <a:p>
          <a:pPr lvl="0" algn="ctr" defTabSz="800100">
            <a:lnSpc>
              <a:spcPct val="90000"/>
            </a:lnSpc>
            <a:spcBef>
              <a:spcPct val="0"/>
            </a:spcBef>
            <a:spcAft>
              <a:spcPct val="35000"/>
            </a:spcAft>
          </a:pPr>
          <a:r>
            <a:rPr lang="pl-PL" sz="1800" b="1" kern="1200" dirty="0"/>
            <a:t>ok. 837 zł</a:t>
          </a:r>
        </a:p>
        <a:p>
          <a:pPr lvl="0" algn="ctr" defTabSz="800100">
            <a:lnSpc>
              <a:spcPct val="90000"/>
            </a:lnSpc>
            <a:spcBef>
              <a:spcPct val="0"/>
            </a:spcBef>
            <a:spcAft>
              <a:spcPct val="35000"/>
            </a:spcAft>
          </a:pPr>
          <a:r>
            <a:rPr lang="pl-PL" sz="1800" b="1" kern="1200" dirty="0"/>
            <a:t>dofinansowanie przez 36 miesięcy funkcjonowania utworzonych miejsc </a:t>
          </a:r>
        </a:p>
      </dsp:txBody>
      <dsp:txXfrm>
        <a:off x="7788916" y="1999448"/>
        <a:ext cx="2481998" cy="20765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4A80C-435B-4CB9-A23E-F9F9BC2E23C6}">
      <dsp:nvSpPr>
        <dsp:cNvPr id="0" name=""/>
        <dsp:cNvSpPr/>
      </dsp:nvSpPr>
      <dsp:spPr>
        <a:xfrm>
          <a:off x="32130" y="63511"/>
          <a:ext cx="4334557" cy="90010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Wpis nowych miejsc do rejestru / wykazu</a:t>
          </a:r>
        </a:p>
      </dsp:txBody>
      <dsp:txXfrm>
        <a:off x="58493" y="89874"/>
        <a:ext cx="4281831" cy="847374"/>
      </dsp:txXfrm>
    </dsp:sp>
    <dsp:sp modelId="{5F4EF78E-458A-4952-B9CF-5C074A3A847F}">
      <dsp:nvSpPr>
        <dsp:cNvPr id="0" name=""/>
        <dsp:cNvSpPr/>
      </dsp:nvSpPr>
      <dsp:spPr>
        <a:xfrm rot="5387855">
          <a:off x="2138561" y="1010614"/>
          <a:ext cx="125762" cy="157517"/>
        </a:xfrm>
        <a:prstGeom prst="rightArrow">
          <a:avLst>
            <a:gd name="adj1" fmla="val 667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47979493-C219-4F19-A3F6-E7D96C002958}">
      <dsp:nvSpPr>
        <dsp:cNvPr id="0" name=""/>
        <dsp:cNvSpPr/>
      </dsp:nvSpPr>
      <dsp:spPr>
        <a:xfrm>
          <a:off x="32130" y="1215134"/>
          <a:ext cx="4342694" cy="90010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Obsadzenie nowoutworzonych miejsc do 3 miesięcy od dokonania wpisu</a:t>
          </a:r>
        </a:p>
      </dsp:txBody>
      <dsp:txXfrm>
        <a:off x="58493" y="1241497"/>
        <a:ext cx="4289968" cy="847374"/>
      </dsp:txXfrm>
    </dsp:sp>
    <dsp:sp modelId="{E14E3BAD-969B-4BF5-BDCE-9FCF99987915}">
      <dsp:nvSpPr>
        <dsp:cNvPr id="0" name=""/>
        <dsp:cNvSpPr/>
      </dsp:nvSpPr>
      <dsp:spPr>
        <a:xfrm rot="5400000">
          <a:off x="2124718" y="2193993"/>
          <a:ext cx="157517" cy="157517"/>
        </a:xfrm>
        <a:prstGeom prst="rightArrow">
          <a:avLst>
            <a:gd name="adj1" fmla="val 667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E01DEE3-4E4B-4703-86CA-D1EBB4702F9A}">
      <dsp:nvSpPr>
        <dsp:cNvPr id="0" name=""/>
        <dsp:cNvSpPr/>
      </dsp:nvSpPr>
      <dsp:spPr>
        <a:xfrm>
          <a:off x="32130" y="2430269"/>
          <a:ext cx="4342694" cy="90010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Funkcjonowanie miejsc 12 miesięcy na poziomie 80% obsadzenia (średnia z 12 miesięcy)</a:t>
          </a:r>
        </a:p>
      </dsp:txBody>
      <dsp:txXfrm>
        <a:off x="58493" y="2456632"/>
        <a:ext cx="4289968" cy="847374"/>
      </dsp:txXfrm>
    </dsp:sp>
    <dsp:sp modelId="{75959365-BDB2-4110-91D5-31A0C6CBB874}">
      <dsp:nvSpPr>
        <dsp:cNvPr id="0" name=""/>
        <dsp:cNvSpPr/>
      </dsp:nvSpPr>
      <dsp:spPr>
        <a:xfrm rot="5400000">
          <a:off x="2124718" y="3409128"/>
          <a:ext cx="157517" cy="157517"/>
        </a:xfrm>
        <a:prstGeom prst="rightArrow">
          <a:avLst>
            <a:gd name="adj1" fmla="val 667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D240D699-A61B-4BFF-8200-06A25C90ABA3}">
      <dsp:nvSpPr>
        <dsp:cNvPr id="0" name=""/>
        <dsp:cNvSpPr/>
      </dsp:nvSpPr>
      <dsp:spPr>
        <a:xfrm>
          <a:off x="32130" y="3645405"/>
          <a:ext cx="4342694" cy="90010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Funkcjonowanie miejsc 24 miesiące na poziomie 80% obsadzenia (średnia z 24 miesięcy)</a:t>
          </a:r>
        </a:p>
      </dsp:txBody>
      <dsp:txXfrm>
        <a:off x="58493" y="3671768"/>
        <a:ext cx="4289968" cy="847374"/>
      </dsp:txXfrm>
    </dsp:sp>
    <dsp:sp modelId="{57DC9680-6D09-4F12-9821-27399BE95667}">
      <dsp:nvSpPr>
        <dsp:cNvPr id="0" name=""/>
        <dsp:cNvSpPr/>
      </dsp:nvSpPr>
      <dsp:spPr>
        <a:xfrm rot="5567844">
          <a:off x="2114655" y="4605396"/>
          <a:ext cx="120113" cy="157517"/>
        </a:xfrm>
        <a:prstGeom prst="rightArrow">
          <a:avLst>
            <a:gd name="adj1" fmla="val 667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A36A9CA4-E185-4CCF-B978-765EEDEF6A5D}">
      <dsp:nvSpPr>
        <dsp:cNvPr id="0" name=""/>
        <dsp:cNvSpPr/>
      </dsp:nvSpPr>
      <dsp:spPr>
        <a:xfrm>
          <a:off x="0" y="4822805"/>
          <a:ext cx="4291892" cy="900100"/>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a:latin typeface="Arial" panose="020B0604020202020204" pitchFamily="34" charset="0"/>
              <a:cs typeface="Arial" panose="020B0604020202020204" pitchFamily="34" charset="0"/>
            </a:rPr>
            <a:t>rozliczenie</a:t>
          </a:r>
        </a:p>
      </dsp:txBody>
      <dsp:txXfrm>
        <a:off x="26363" y="4849168"/>
        <a:ext cx="4239166" cy="847374"/>
      </dsp:txXfrm>
    </dsp:sp>
    <dsp:sp modelId="{39CD17CC-E639-40F0-86CA-25024824F8D6}">
      <dsp:nvSpPr>
        <dsp:cNvPr id="0" name=""/>
        <dsp:cNvSpPr/>
      </dsp:nvSpPr>
      <dsp:spPr>
        <a:xfrm>
          <a:off x="4878880" y="0"/>
          <a:ext cx="4915950" cy="2771362"/>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l-PL" sz="1600" b="0" kern="1200" dirty="0">
              <a:latin typeface="Arial" panose="020B0604020202020204" pitchFamily="34" charset="0"/>
              <a:cs typeface="Arial" panose="020B0604020202020204" pitchFamily="34" charset="0"/>
            </a:rPr>
            <a:t>Dla </a:t>
          </a:r>
          <a:r>
            <a:rPr lang="pl-PL" sz="1600" b="0" u="sng" kern="1200" dirty="0">
              <a:latin typeface="Arial" panose="020B0604020202020204" pitchFamily="34" charset="0"/>
              <a:cs typeface="Arial" panose="020B0604020202020204" pitchFamily="34" charset="0"/>
            </a:rPr>
            <a:t>nowoutworzonych miejsc </a:t>
          </a:r>
          <a:r>
            <a:rPr lang="pl-PL" sz="1600" b="0" kern="1200" dirty="0">
              <a:latin typeface="Arial" panose="020B0604020202020204" pitchFamily="34" charset="0"/>
              <a:cs typeface="Arial" panose="020B0604020202020204" pitchFamily="34" charset="0"/>
            </a:rPr>
            <a:t>wymagane jest uzyskanie </a:t>
          </a:r>
          <a:r>
            <a:rPr lang="pl-PL" sz="1600" b="1" kern="1200" dirty="0">
              <a:latin typeface="Arial" panose="020B0604020202020204" pitchFamily="34" charset="0"/>
              <a:cs typeface="Arial" panose="020B0604020202020204" pitchFamily="34" charset="0"/>
            </a:rPr>
            <a:t>wpisu</a:t>
          </a:r>
          <a:r>
            <a:rPr lang="pl-PL" sz="1600" b="0" kern="1200" dirty="0">
              <a:latin typeface="Arial" panose="020B0604020202020204" pitchFamily="34" charset="0"/>
              <a:cs typeface="Arial" panose="020B0604020202020204" pitchFamily="34" charset="0"/>
            </a:rPr>
            <a:t> instytucji opieki do rejestru żłobków i klubów dziecięcych lub wykazu dziennych opiekunów lub dokonanie zmiany wpisu zwiększającej liczbę miejsc w instytucji opieki o nowoutworzone miejsca, </a:t>
          </a:r>
          <a:r>
            <a:rPr lang="pl-PL" sz="1600" b="1" u="none" kern="1200" dirty="0">
              <a:latin typeface="Arial" panose="020B0604020202020204" pitchFamily="34" charset="0"/>
              <a:cs typeface="Arial" panose="020B0604020202020204" pitchFamily="34" charset="0"/>
            </a:rPr>
            <a:t>z oznaczeniem konkretnych miejsc </a:t>
          </a:r>
          <a:r>
            <a:rPr lang="pl-PL" sz="1600" b="0" kern="1200" dirty="0">
              <a:latin typeface="Arial" panose="020B0604020202020204" pitchFamily="34" charset="0"/>
              <a:cs typeface="Arial" panose="020B0604020202020204" pitchFamily="34" charset="0"/>
            </a:rPr>
            <a:t>utworzonych w ramach KPO lub FERS.</a:t>
          </a:r>
        </a:p>
      </dsp:txBody>
      <dsp:txXfrm>
        <a:off x="4960050" y="81170"/>
        <a:ext cx="4753610" cy="260902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rtl="0"/>
            <a:endParaRPr/>
          </a:p>
        </p:txBody>
      </p:sp>
      <p:sp>
        <p:nvSpPr>
          <p:cNvPr id="4" name="Stopka — symbol zastępczy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rtl="0"/>
            <a:fld id="{7BAE14B8-3CC9-472D-9BC5-A84D80684DE2}" type="slidenum">
              <a:rPr/>
              <a:pPr rtl="0"/>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50443" y="0"/>
            <a:ext cx="2945659" cy="498056"/>
          </a:xfrm>
          <a:prstGeom prst="rect">
            <a:avLst/>
          </a:prstGeom>
        </p:spPr>
        <p:txBody>
          <a:bodyPr vert="horz" lIns="91440" tIns="45720" rIns="91440" bIns="45720" rtlCol="0"/>
          <a:lstStyle>
            <a:lvl1pPr algn="l" rtl="0">
              <a:defRPr sz="1200"/>
            </a:lvl1pPr>
          </a:lstStyle>
          <a:p>
            <a:pPr rtl="0"/>
            <a:endParaRPr/>
          </a:p>
        </p:txBody>
      </p:sp>
      <p:sp>
        <p:nvSpPr>
          <p:cNvPr id="4" name="Obraz slajdu — symbol zastępcz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l" rtl="0">
              <a:defRPr sz="1200"/>
            </a:lvl1pPr>
          </a:lstStyle>
          <a:p>
            <a:pPr rtl="0"/>
            <a:fld id="{7FB667E1-E601-4AAF-B95C-B25720D70A60}" type="slidenum">
              <a:rPr/>
              <a:pPr rtl="0"/>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sz="1200" b="0" i="1" u="none" strike="noStrike" kern="1200" baseline="0" dirty="0">
              <a:solidFill>
                <a:schemeClr val="tx1"/>
              </a:solidFill>
              <a:latin typeface="+mn-lt"/>
              <a:ea typeface="+mn-ea"/>
              <a:cs typeface="+mn-cs"/>
            </a:endParaRP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87595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10</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630799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11</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006246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12</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97157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13</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10964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14</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82577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dirty="0"/>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15</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79290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16</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67594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17</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147611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18</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737565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19</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037421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dirty="0"/>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109649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20</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242996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21</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581208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22</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817674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23</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636963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24</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35243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25</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169267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26</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623179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27</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249116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dirty="0"/>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28</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300987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29</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01128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dirty="0"/>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3</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05006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30</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80102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4</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27750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5</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349814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6</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23365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7</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214734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8</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32172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r>
              <a:rPr lang="pl"/>
              <a:t>Te informacje mogą wymagać użycia więcej niż jednego slajdu</a:t>
            </a:r>
          </a:p>
        </p:txBody>
      </p:sp>
      <p:sp>
        <p:nvSpPr>
          <p:cNvPr id="4" name="Numer slajdu — symbol zastępczy 3"/>
          <p:cNvSpPr>
            <a:spLocks noGrp="1"/>
          </p:cNvSpPr>
          <p:nvPr>
            <p:ph type="sldNum" sz="quarter" idx="10"/>
          </p:nvPr>
        </p:nvSpPr>
        <p:spPr/>
        <p:txBody>
          <a:bodyPr rtlCol="0"/>
          <a:lstStyle/>
          <a:p>
            <a:pPr rtl="0"/>
            <a:fld id="{7FB667E1-E601-4AAF-B95C-B25720D70A60}" type="slidenum">
              <a:rPr lang="en-US" smtClean="0"/>
              <a:pPr rtl="0"/>
              <a:t>9</a:t>
            </a:fld>
            <a:endParaRPr lang="en-US"/>
          </a:p>
        </p:txBody>
      </p:sp>
      <p:sp>
        <p:nvSpPr>
          <p:cNvPr id="5" name="Symbol zastępczy daty 4"/>
          <p:cNvSpPr>
            <a:spLocks noGrp="1"/>
          </p:cNvSpPr>
          <p:nvPr>
            <p:ph type="dt" idx="11"/>
          </p:nvPr>
        </p:nvSpPr>
        <p:spPr/>
        <p:txBody>
          <a:bodyPr/>
          <a:lstStyle/>
          <a:p>
            <a:pPr rtl="0"/>
            <a:endParaRPr lang="pl-PL"/>
          </a:p>
        </p:txBody>
      </p:sp>
    </p:spTree>
    <p:extLst>
      <p:ext uri="{BB962C8B-B14F-4D97-AF65-F5344CB8AC3E}">
        <p14:creationId xmlns:p14="http://schemas.microsoft.com/office/powerpoint/2010/main" val="157548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1A7A4B-F07F-461A-9B8E-01F1DE51FAF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BBDD381F-7308-46DF-9DA4-0AD832E831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4554A0D-56C7-43C1-804E-DFF51F5DBC1A}"/>
              </a:ext>
            </a:extLst>
          </p:cNvPr>
          <p:cNvSpPr>
            <a:spLocks noGrp="1"/>
          </p:cNvSpPr>
          <p:nvPr>
            <p:ph type="dt" sz="half" idx="10"/>
          </p:nvPr>
        </p:nvSpPr>
        <p:spPr/>
        <p:txBody>
          <a:bodyPr/>
          <a:lstStyle/>
          <a:p>
            <a:fld id="{9F47826A-D863-43D3-A5E9-52733F50BD6F}" type="datetimeFigureOut">
              <a:rPr lang="pl-PL" smtClean="0"/>
              <a:t>25.01.2023</a:t>
            </a:fld>
            <a:endParaRPr lang="pl-PL"/>
          </a:p>
        </p:txBody>
      </p:sp>
      <p:sp>
        <p:nvSpPr>
          <p:cNvPr id="5" name="Symbol zastępczy stopki 4">
            <a:extLst>
              <a:ext uri="{FF2B5EF4-FFF2-40B4-BE49-F238E27FC236}">
                <a16:creationId xmlns:a16="http://schemas.microsoft.com/office/drawing/2014/main" id="{B94E12D0-03E9-4DE1-AB69-0EB848EC5D7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139BE8E-C785-406D-894A-084FA6708148}"/>
              </a:ext>
            </a:extLst>
          </p:cNvPr>
          <p:cNvSpPr>
            <a:spLocks noGrp="1"/>
          </p:cNvSpPr>
          <p:nvPr>
            <p:ph type="sldNum" sz="quarter" idx="12"/>
          </p:nvPr>
        </p:nvSpPr>
        <p:spPr/>
        <p:txBody>
          <a:bodyPr/>
          <a:lstStyle/>
          <a:p>
            <a:fld id="{2CC125C1-973A-4B50-A175-BB9D4D17DA05}" type="slidenum">
              <a:rPr lang="pl-PL" smtClean="0"/>
              <a:t>‹#›</a:t>
            </a:fld>
            <a:endParaRPr lang="pl-PL"/>
          </a:p>
        </p:txBody>
      </p:sp>
    </p:spTree>
    <p:extLst>
      <p:ext uri="{BB962C8B-B14F-4D97-AF65-F5344CB8AC3E}">
        <p14:creationId xmlns:p14="http://schemas.microsoft.com/office/powerpoint/2010/main" val="20178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02D35F-C3CF-4B53-8E56-F78EF9D0D95D}"/>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479C129-0C59-45E7-9021-131392B61D1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9FBC52C-7BC1-4071-9577-559D20FAD4A5}"/>
              </a:ext>
            </a:extLst>
          </p:cNvPr>
          <p:cNvSpPr>
            <a:spLocks noGrp="1"/>
          </p:cNvSpPr>
          <p:nvPr>
            <p:ph type="dt" sz="half" idx="10"/>
          </p:nvPr>
        </p:nvSpPr>
        <p:spPr/>
        <p:txBody>
          <a:bodyPr/>
          <a:lstStyle/>
          <a:p>
            <a:pPr rtl="0"/>
            <a:r>
              <a:rPr lang="pl-PL"/>
              <a:t>2016-09-08</a:t>
            </a:r>
          </a:p>
        </p:txBody>
      </p:sp>
      <p:sp>
        <p:nvSpPr>
          <p:cNvPr id="5" name="Symbol zastępczy stopki 4">
            <a:extLst>
              <a:ext uri="{FF2B5EF4-FFF2-40B4-BE49-F238E27FC236}">
                <a16:creationId xmlns:a16="http://schemas.microsoft.com/office/drawing/2014/main" id="{E5CD4A53-4B67-4827-95BC-B3846D447598}"/>
              </a:ext>
            </a:extLst>
          </p:cNvPr>
          <p:cNvSpPr>
            <a:spLocks noGrp="1"/>
          </p:cNvSpPr>
          <p:nvPr>
            <p:ph type="ftr" sz="quarter" idx="11"/>
          </p:nvPr>
        </p:nvSpPr>
        <p:spPr/>
        <p:txBody>
          <a:bodyPr/>
          <a:lstStyle/>
          <a:p>
            <a:pPr rtl="0"/>
            <a:r>
              <a:rPr lang="pl-PL"/>
              <a:t>MAŁOPOLSKI URZĄD WOJEWÓDZKI</a:t>
            </a:r>
          </a:p>
        </p:txBody>
      </p:sp>
      <p:sp>
        <p:nvSpPr>
          <p:cNvPr id="6" name="Symbol zastępczy numeru slajdu 5">
            <a:extLst>
              <a:ext uri="{FF2B5EF4-FFF2-40B4-BE49-F238E27FC236}">
                <a16:creationId xmlns:a16="http://schemas.microsoft.com/office/drawing/2014/main" id="{D3849C17-D7CA-4AD8-9D50-4B6FB472F23E}"/>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44869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48FA61A-9D5A-42A6-B375-10B07490C92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84C380D-4BA1-40D8-B57A-E3571D8B58D0}"/>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01DC890-7C29-47E7-BC9A-2C066AB8C9E6}"/>
              </a:ext>
            </a:extLst>
          </p:cNvPr>
          <p:cNvSpPr>
            <a:spLocks noGrp="1"/>
          </p:cNvSpPr>
          <p:nvPr>
            <p:ph type="dt" sz="half" idx="10"/>
          </p:nvPr>
        </p:nvSpPr>
        <p:spPr/>
        <p:txBody>
          <a:bodyPr/>
          <a:lstStyle/>
          <a:p>
            <a:pPr rtl="0"/>
            <a:r>
              <a:rPr lang="pl-PL"/>
              <a:t>2016-09-08</a:t>
            </a:r>
          </a:p>
        </p:txBody>
      </p:sp>
      <p:sp>
        <p:nvSpPr>
          <p:cNvPr id="5" name="Symbol zastępczy stopki 4">
            <a:extLst>
              <a:ext uri="{FF2B5EF4-FFF2-40B4-BE49-F238E27FC236}">
                <a16:creationId xmlns:a16="http://schemas.microsoft.com/office/drawing/2014/main" id="{0BE57723-A3A3-4C2B-B730-E14C393EE40C}"/>
              </a:ext>
            </a:extLst>
          </p:cNvPr>
          <p:cNvSpPr>
            <a:spLocks noGrp="1"/>
          </p:cNvSpPr>
          <p:nvPr>
            <p:ph type="ftr" sz="quarter" idx="11"/>
          </p:nvPr>
        </p:nvSpPr>
        <p:spPr/>
        <p:txBody>
          <a:bodyPr/>
          <a:lstStyle/>
          <a:p>
            <a:pPr rtl="0"/>
            <a:r>
              <a:rPr lang="pl-PL"/>
              <a:t>MAŁOPOLSKI URZĄD WOJEWÓDZKI</a:t>
            </a:r>
          </a:p>
        </p:txBody>
      </p:sp>
      <p:sp>
        <p:nvSpPr>
          <p:cNvPr id="6" name="Symbol zastępczy numeru slajdu 5">
            <a:extLst>
              <a:ext uri="{FF2B5EF4-FFF2-40B4-BE49-F238E27FC236}">
                <a16:creationId xmlns:a16="http://schemas.microsoft.com/office/drawing/2014/main" id="{6663B257-8462-4973-A95D-FC4CEFE63A14}"/>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357070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8F3046-EEF6-4C49-BA26-03F144E3CD9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88F4DB6-0004-401D-97D8-14B45A770DA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A98016E-C6CB-426F-95A4-68FC77F4453F}"/>
              </a:ext>
            </a:extLst>
          </p:cNvPr>
          <p:cNvSpPr>
            <a:spLocks noGrp="1"/>
          </p:cNvSpPr>
          <p:nvPr>
            <p:ph type="dt" sz="half" idx="10"/>
          </p:nvPr>
        </p:nvSpPr>
        <p:spPr/>
        <p:txBody>
          <a:bodyPr/>
          <a:lstStyle/>
          <a:p>
            <a:pPr rtl="0"/>
            <a:r>
              <a:rPr lang="pl-PL"/>
              <a:t>2016-09-08</a:t>
            </a:r>
            <a:endParaRPr lang="pl-PL" dirty="0"/>
          </a:p>
        </p:txBody>
      </p:sp>
      <p:sp>
        <p:nvSpPr>
          <p:cNvPr id="5" name="Symbol zastępczy stopki 4">
            <a:extLst>
              <a:ext uri="{FF2B5EF4-FFF2-40B4-BE49-F238E27FC236}">
                <a16:creationId xmlns:a16="http://schemas.microsoft.com/office/drawing/2014/main" id="{B07EFA4D-B380-4B68-BBA4-FB9E653C5D18}"/>
              </a:ext>
            </a:extLst>
          </p:cNvPr>
          <p:cNvSpPr>
            <a:spLocks noGrp="1"/>
          </p:cNvSpPr>
          <p:nvPr>
            <p:ph type="ftr" sz="quarter" idx="11"/>
          </p:nvPr>
        </p:nvSpPr>
        <p:spPr/>
        <p:txBody>
          <a:bodyPr/>
          <a:lstStyle/>
          <a:p>
            <a:pPr rtl="0"/>
            <a:r>
              <a:rPr lang="pl-PL"/>
              <a:t>MAŁOPOLSKI URZĄD WOJEWÓDZKI</a:t>
            </a:r>
            <a:endParaRPr lang="pl-PL" dirty="0"/>
          </a:p>
        </p:txBody>
      </p:sp>
      <p:sp>
        <p:nvSpPr>
          <p:cNvPr id="6" name="Symbol zastępczy numeru slajdu 5">
            <a:extLst>
              <a:ext uri="{FF2B5EF4-FFF2-40B4-BE49-F238E27FC236}">
                <a16:creationId xmlns:a16="http://schemas.microsoft.com/office/drawing/2014/main" id="{269363D9-78B9-4E63-BCAD-945166C61CC2}"/>
              </a:ext>
            </a:extLst>
          </p:cNvPr>
          <p:cNvSpPr>
            <a:spLocks noGrp="1"/>
          </p:cNvSpPr>
          <p:nvPr>
            <p:ph type="sldNum" sz="quarter" idx="12"/>
          </p:nvPr>
        </p:nvSpPr>
        <p:spPr/>
        <p:txBody>
          <a:bodyPr/>
          <a:lstStyle/>
          <a:p>
            <a:pPr rtl="0"/>
            <a:fld id="{CA8D9AD5-F248-4919-864A-CFD76CC027D6}" type="slidenum">
              <a:rPr lang="pl-PL" smtClean="0"/>
              <a:pPr rtl="0"/>
              <a:t>‹#›</a:t>
            </a:fld>
            <a:endParaRPr lang="pl-PL" dirty="0"/>
          </a:p>
        </p:txBody>
      </p:sp>
    </p:spTree>
    <p:extLst>
      <p:ext uri="{BB962C8B-B14F-4D97-AF65-F5344CB8AC3E}">
        <p14:creationId xmlns:p14="http://schemas.microsoft.com/office/powerpoint/2010/main" val="18366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FA6AFD-E0F1-42FC-812A-8390BB14FEFE}"/>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F64C41A-CDA1-4016-88C1-2F37D49A5B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72B1411-2E7A-4844-9A8D-1530C6ABC9F0}"/>
              </a:ext>
            </a:extLst>
          </p:cNvPr>
          <p:cNvSpPr>
            <a:spLocks noGrp="1"/>
          </p:cNvSpPr>
          <p:nvPr>
            <p:ph type="dt" sz="half" idx="10"/>
          </p:nvPr>
        </p:nvSpPr>
        <p:spPr/>
        <p:txBody>
          <a:bodyPr/>
          <a:lstStyle/>
          <a:p>
            <a:pPr rtl="0"/>
            <a:r>
              <a:rPr lang="pl-PL"/>
              <a:t>2016-09-08</a:t>
            </a:r>
          </a:p>
        </p:txBody>
      </p:sp>
      <p:sp>
        <p:nvSpPr>
          <p:cNvPr id="5" name="Symbol zastępczy stopki 4">
            <a:extLst>
              <a:ext uri="{FF2B5EF4-FFF2-40B4-BE49-F238E27FC236}">
                <a16:creationId xmlns:a16="http://schemas.microsoft.com/office/drawing/2014/main" id="{62C46053-B3E1-4A2B-8EA1-B4BECDD06387}"/>
              </a:ext>
            </a:extLst>
          </p:cNvPr>
          <p:cNvSpPr>
            <a:spLocks noGrp="1"/>
          </p:cNvSpPr>
          <p:nvPr>
            <p:ph type="ftr" sz="quarter" idx="11"/>
          </p:nvPr>
        </p:nvSpPr>
        <p:spPr/>
        <p:txBody>
          <a:bodyPr/>
          <a:lstStyle/>
          <a:p>
            <a:pPr rtl="0"/>
            <a:r>
              <a:rPr lang="pl-PL"/>
              <a:t>MAŁOPOLSKI URZĄD WOJEWÓDZKI</a:t>
            </a:r>
          </a:p>
        </p:txBody>
      </p:sp>
      <p:sp>
        <p:nvSpPr>
          <p:cNvPr id="6" name="Symbol zastępczy numeru slajdu 5">
            <a:extLst>
              <a:ext uri="{FF2B5EF4-FFF2-40B4-BE49-F238E27FC236}">
                <a16:creationId xmlns:a16="http://schemas.microsoft.com/office/drawing/2014/main" id="{677D6B11-1798-4A3B-918C-E25BA9F42217}"/>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220886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24DC42-E096-4BC8-8D5F-43C207C1CB1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726DF6C-1375-42F8-B3FD-2498721A312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680C67F-91A3-43DA-BDD3-5701924F386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A9B6025-7FB7-499E-9255-3FF5614AADC6}"/>
              </a:ext>
            </a:extLst>
          </p:cNvPr>
          <p:cNvSpPr>
            <a:spLocks noGrp="1"/>
          </p:cNvSpPr>
          <p:nvPr>
            <p:ph type="dt" sz="half" idx="10"/>
          </p:nvPr>
        </p:nvSpPr>
        <p:spPr/>
        <p:txBody>
          <a:bodyPr/>
          <a:lstStyle/>
          <a:p>
            <a:pPr rtl="0"/>
            <a:r>
              <a:rPr lang="pl-PL"/>
              <a:t>2016-09-08</a:t>
            </a:r>
          </a:p>
        </p:txBody>
      </p:sp>
      <p:sp>
        <p:nvSpPr>
          <p:cNvPr id="6" name="Symbol zastępczy stopki 5">
            <a:extLst>
              <a:ext uri="{FF2B5EF4-FFF2-40B4-BE49-F238E27FC236}">
                <a16:creationId xmlns:a16="http://schemas.microsoft.com/office/drawing/2014/main" id="{2F0C4308-84F6-4BFE-A912-5B4A90367EBA}"/>
              </a:ext>
            </a:extLst>
          </p:cNvPr>
          <p:cNvSpPr>
            <a:spLocks noGrp="1"/>
          </p:cNvSpPr>
          <p:nvPr>
            <p:ph type="ftr" sz="quarter" idx="11"/>
          </p:nvPr>
        </p:nvSpPr>
        <p:spPr/>
        <p:txBody>
          <a:bodyPr/>
          <a:lstStyle/>
          <a:p>
            <a:pPr rtl="0"/>
            <a:r>
              <a:rPr lang="pl-PL"/>
              <a:t>MAŁOPOLSKI URZĄD WOJEWÓDZKI</a:t>
            </a:r>
          </a:p>
        </p:txBody>
      </p:sp>
      <p:sp>
        <p:nvSpPr>
          <p:cNvPr id="7" name="Symbol zastępczy numeru slajdu 6">
            <a:extLst>
              <a:ext uri="{FF2B5EF4-FFF2-40B4-BE49-F238E27FC236}">
                <a16:creationId xmlns:a16="http://schemas.microsoft.com/office/drawing/2014/main" id="{3E110023-7C90-4493-A2D4-AB09F7AFB116}"/>
              </a:ext>
            </a:extLst>
          </p:cNvPr>
          <p:cNvSpPr>
            <a:spLocks noGrp="1"/>
          </p:cNvSpPr>
          <p:nvPr>
            <p:ph type="sldNum" sz="quarter" idx="12"/>
          </p:nvPr>
        </p:nvSpPr>
        <p:spPr/>
        <p:txBody>
          <a:bodyPr/>
          <a:lstStyle/>
          <a:p>
            <a:pPr rtl="0"/>
            <a:fld id="{A0ECE5F2-81AA-4605-B028-6FBA391056AF}" type="slidenum">
              <a:rPr lang="pl-PL" smtClean="0"/>
              <a:pPr rtl="0"/>
              <a:t>‹#›</a:t>
            </a:fld>
            <a:endParaRPr lang="pl-PL"/>
          </a:p>
        </p:txBody>
      </p:sp>
    </p:spTree>
    <p:extLst>
      <p:ext uri="{BB962C8B-B14F-4D97-AF65-F5344CB8AC3E}">
        <p14:creationId xmlns:p14="http://schemas.microsoft.com/office/powerpoint/2010/main" val="184623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A881BF-D41B-4490-953B-B24DA83B9A90}"/>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388C9FC-3A79-4E74-A44A-37913C4B1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EF50E2-BE76-4709-A2F5-D384A62E5BB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42E894B-31A5-46CC-9BA4-95BA82A5E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57AE189-42AF-4717-B304-3FE7C7A17F7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D4B87B6-A387-4767-B7B3-6AAB5D50E014}"/>
              </a:ext>
            </a:extLst>
          </p:cNvPr>
          <p:cNvSpPr>
            <a:spLocks noGrp="1"/>
          </p:cNvSpPr>
          <p:nvPr>
            <p:ph type="dt" sz="half" idx="10"/>
          </p:nvPr>
        </p:nvSpPr>
        <p:spPr/>
        <p:txBody>
          <a:bodyPr/>
          <a:lstStyle/>
          <a:p>
            <a:pPr rtl="0"/>
            <a:r>
              <a:rPr lang="pl-PL"/>
              <a:t>2016-09-08</a:t>
            </a:r>
          </a:p>
        </p:txBody>
      </p:sp>
      <p:sp>
        <p:nvSpPr>
          <p:cNvPr id="8" name="Symbol zastępczy stopki 7">
            <a:extLst>
              <a:ext uri="{FF2B5EF4-FFF2-40B4-BE49-F238E27FC236}">
                <a16:creationId xmlns:a16="http://schemas.microsoft.com/office/drawing/2014/main" id="{D6763EED-07AD-4FA3-97A5-3991218C6D08}"/>
              </a:ext>
            </a:extLst>
          </p:cNvPr>
          <p:cNvSpPr>
            <a:spLocks noGrp="1"/>
          </p:cNvSpPr>
          <p:nvPr>
            <p:ph type="ftr" sz="quarter" idx="11"/>
          </p:nvPr>
        </p:nvSpPr>
        <p:spPr/>
        <p:txBody>
          <a:bodyPr/>
          <a:lstStyle/>
          <a:p>
            <a:pPr rtl="0"/>
            <a:r>
              <a:rPr lang="pl-PL"/>
              <a:t>MAŁOPOLSKI URZĄD WOJEWÓDZKI</a:t>
            </a:r>
          </a:p>
        </p:txBody>
      </p:sp>
      <p:sp>
        <p:nvSpPr>
          <p:cNvPr id="9" name="Symbol zastępczy numeru slajdu 8">
            <a:extLst>
              <a:ext uri="{FF2B5EF4-FFF2-40B4-BE49-F238E27FC236}">
                <a16:creationId xmlns:a16="http://schemas.microsoft.com/office/drawing/2014/main" id="{6F9E6736-BCD3-4776-8929-5090EE3A9016}"/>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186040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56729C-58B5-4DFE-B06E-61D97621826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C0240E3-5FCB-438E-B26C-DA9A6A02C529}"/>
              </a:ext>
            </a:extLst>
          </p:cNvPr>
          <p:cNvSpPr>
            <a:spLocks noGrp="1"/>
          </p:cNvSpPr>
          <p:nvPr>
            <p:ph type="dt" sz="half" idx="10"/>
          </p:nvPr>
        </p:nvSpPr>
        <p:spPr/>
        <p:txBody>
          <a:bodyPr/>
          <a:lstStyle/>
          <a:p>
            <a:pPr rtl="0"/>
            <a:r>
              <a:rPr lang="pl-PL"/>
              <a:t>2016-09-08</a:t>
            </a:r>
          </a:p>
        </p:txBody>
      </p:sp>
      <p:sp>
        <p:nvSpPr>
          <p:cNvPr id="4" name="Symbol zastępczy stopki 3">
            <a:extLst>
              <a:ext uri="{FF2B5EF4-FFF2-40B4-BE49-F238E27FC236}">
                <a16:creationId xmlns:a16="http://schemas.microsoft.com/office/drawing/2014/main" id="{7B39CC98-EE6E-41F6-B467-E603A0A9C791}"/>
              </a:ext>
            </a:extLst>
          </p:cNvPr>
          <p:cNvSpPr>
            <a:spLocks noGrp="1"/>
          </p:cNvSpPr>
          <p:nvPr>
            <p:ph type="ftr" sz="quarter" idx="11"/>
          </p:nvPr>
        </p:nvSpPr>
        <p:spPr/>
        <p:txBody>
          <a:bodyPr/>
          <a:lstStyle/>
          <a:p>
            <a:pPr rtl="0"/>
            <a:r>
              <a:rPr lang="pl-PL"/>
              <a:t>MAŁOPOLSKI URZĄD WOJEWÓDZKI</a:t>
            </a:r>
          </a:p>
        </p:txBody>
      </p:sp>
      <p:sp>
        <p:nvSpPr>
          <p:cNvPr id="5" name="Symbol zastępczy numeru slajdu 4">
            <a:extLst>
              <a:ext uri="{FF2B5EF4-FFF2-40B4-BE49-F238E27FC236}">
                <a16:creationId xmlns:a16="http://schemas.microsoft.com/office/drawing/2014/main" id="{CE2AEADB-88F4-48C0-BCB1-8D17DD3D6882}"/>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290967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5A219DA-26A5-47B4-9C34-A47E7CED3D47}"/>
              </a:ext>
            </a:extLst>
          </p:cNvPr>
          <p:cNvSpPr>
            <a:spLocks noGrp="1"/>
          </p:cNvSpPr>
          <p:nvPr>
            <p:ph type="dt" sz="half" idx="10"/>
          </p:nvPr>
        </p:nvSpPr>
        <p:spPr/>
        <p:txBody>
          <a:bodyPr/>
          <a:lstStyle/>
          <a:p>
            <a:pPr rtl="0"/>
            <a:r>
              <a:rPr lang="pl-PL"/>
              <a:t>2016-09-08</a:t>
            </a:r>
          </a:p>
        </p:txBody>
      </p:sp>
      <p:sp>
        <p:nvSpPr>
          <p:cNvPr id="3" name="Symbol zastępczy stopki 2">
            <a:extLst>
              <a:ext uri="{FF2B5EF4-FFF2-40B4-BE49-F238E27FC236}">
                <a16:creationId xmlns:a16="http://schemas.microsoft.com/office/drawing/2014/main" id="{62409206-0575-4991-B2CC-FFCF01D4092F}"/>
              </a:ext>
            </a:extLst>
          </p:cNvPr>
          <p:cNvSpPr>
            <a:spLocks noGrp="1"/>
          </p:cNvSpPr>
          <p:nvPr>
            <p:ph type="ftr" sz="quarter" idx="11"/>
          </p:nvPr>
        </p:nvSpPr>
        <p:spPr/>
        <p:txBody>
          <a:bodyPr/>
          <a:lstStyle/>
          <a:p>
            <a:pPr rtl="0"/>
            <a:r>
              <a:rPr lang="pl-PL"/>
              <a:t>MAŁOPOLSKI URZĄD WOJEWÓDZKI</a:t>
            </a:r>
          </a:p>
        </p:txBody>
      </p:sp>
      <p:sp>
        <p:nvSpPr>
          <p:cNvPr id="4" name="Symbol zastępczy numeru slajdu 3">
            <a:extLst>
              <a:ext uri="{FF2B5EF4-FFF2-40B4-BE49-F238E27FC236}">
                <a16:creationId xmlns:a16="http://schemas.microsoft.com/office/drawing/2014/main" id="{A0F0E6C0-9DB2-4F2E-A4EA-CF398973CF63}"/>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42669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F1107A-CC64-49AB-99EC-B83A59EE1CE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78A2B9D-83CA-4010-B5DC-D5C8047E3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66C2FE2-F10C-4EFB-8432-5B6638C04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5993DDE-E26E-4F38-9061-7048B73FA109}"/>
              </a:ext>
            </a:extLst>
          </p:cNvPr>
          <p:cNvSpPr>
            <a:spLocks noGrp="1"/>
          </p:cNvSpPr>
          <p:nvPr>
            <p:ph type="dt" sz="half" idx="10"/>
          </p:nvPr>
        </p:nvSpPr>
        <p:spPr/>
        <p:txBody>
          <a:bodyPr/>
          <a:lstStyle/>
          <a:p>
            <a:pPr rtl="0"/>
            <a:r>
              <a:rPr lang="pl-PL"/>
              <a:t>2016-09-08</a:t>
            </a:r>
          </a:p>
        </p:txBody>
      </p:sp>
      <p:sp>
        <p:nvSpPr>
          <p:cNvPr id="6" name="Symbol zastępczy stopki 5">
            <a:extLst>
              <a:ext uri="{FF2B5EF4-FFF2-40B4-BE49-F238E27FC236}">
                <a16:creationId xmlns:a16="http://schemas.microsoft.com/office/drawing/2014/main" id="{F4C581EB-7794-40F2-BC04-254755305AD6}"/>
              </a:ext>
            </a:extLst>
          </p:cNvPr>
          <p:cNvSpPr>
            <a:spLocks noGrp="1"/>
          </p:cNvSpPr>
          <p:nvPr>
            <p:ph type="ftr" sz="quarter" idx="11"/>
          </p:nvPr>
        </p:nvSpPr>
        <p:spPr/>
        <p:txBody>
          <a:bodyPr/>
          <a:lstStyle/>
          <a:p>
            <a:pPr rtl="0"/>
            <a:r>
              <a:rPr lang="pl-PL"/>
              <a:t>MAŁOPOLSKI URZĄD WOJEWÓDZKI</a:t>
            </a:r>
          </a:p>
        </p:txBody>
      </p:sp>
      <p:sp>
        <p:nvSpPr>
          <p:cNvPr id="7" name="Symbol zastępczy numeru slajdu 6">
            <a:extLst>
              <a:ext uri="{FF2B5EF4-FFF2-40B4-BE49-F238E27FC236}">
                <a16:creationId xmlns:a16="http://schemas.microsoft.com/office/drawing/2014/main" id="{2D6EBD53-5179-499A-B3EA-691690AA7CF2}"/>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147997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A10CEA-D39A-4C7B-8CE4-8DED498B825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33E7A1B-01E3-4F07-9049-6EB9A0785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4AEE648B-31E3-4F70-A565-9E0C05E65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3C309F2-56F3-4A7C-ABCE-FEA3A255A4EF}"/>
              </a:ext>
            </a:extLst>
          </p:cNvPr>
          <p:cNvSpPr>
            <a:spLocks noGrp="1"/>
          </p:cNvSpPr>
          <p:nvPr>
            <p:ph type="dt" sz="half" idx="10"/>
          </p:nvPr>
        </p:nvSpPr>
        <p:spPr/>
        <p:txBody>
          <a:bodyPr/>
          <a:lstStyle/>
          <a:p>
            <a:pPr rtl="0"/>
            <a:r>
              <a:rPr lang="pl-PL"/>
              <a:t>2016-09-08</a:t>
            </a:r>
          </a:p>
        </p:txBody>
      </p:sp>
      <p:sp>
        <p:nvSpPr>
          <p:cNvPr id="6" name="Symbol zastępczy stopki 5">
            <a:extLst>
              <a:ext uri="{FF2B5EF4-FFF2-40B4-BE49-F238E27FC236}">
                <a16:creationId xmlns:a16="http://schemas.microsoft.com/office/drawing/2014/main" id="{CFC9292F-FFE1-46A9-9AE4-8A8C40231299}"/>
              </a:ext>
            </a:extLst>
          </p:cNvPr>
          <p:cNvSpPr>
            <a:spLocks noGrp="1"/>
          </p:cNvSpPr>
          <p:nvPr>
            <p:ph type="ftr" sz="quarter" idx="11"/>
          </p:nvPr>
        </p:nvSpPr>
        <p:spPr/>
        <p:txBody>
          <a:bodyPr/>
          <a:lstStyle/>
          <a:p>
            <a:pPr rtl="0"/>
            <a:r>
              <a:rPr lang="pl-PL"/>
              <a:t>MAŁOPOLSKI URZĄD WOJEWÓDZKI</a:t>
            </a:r>
          </a:p>
        </p:txBody>
      </p:sp>
      <p:sp>
        <p:nvSpPr>
          <p:cNvPr id="7" name="Symbol zastępczy numeru slajdu 6">
            <a:extLst>
              <a:ext uri="{FF2B5EF4-FFF2-40B4-BE49-F238E27FC236}">
                <a16:creationId xmlns:a16="http://schemas.microsoft.com/office/drawing/2014/main" id="{D248095C-5C5B-48BA-8249-1B2BB0A2C38A}"/>
              </a:ext>
            </a:extLst>
          </p:cNvPr>
          <p:cNvSpPr>
            <a:spLocks noGrp="1"/>
          </p:cNvSpPr>
          <p:nvPr>
            <p:ph type="sldNum" sz="quarter" idx="12"/>
          </p:nvPr>
        </p:nvSpPr>
        <p:spPr/>
        <p:txBody>
          <a:bodyPr/>
          <a:lstStyle/>
          <a:p>
            <a:pPr rtl="0"/>
            <a:fld id="{CA8D9AD5-F248-4919-864A-CFD76CC027D6}" type="slidenum">
              <a:rPr lang="pl-PL" smtClean="0"/>
              <a:pPr rtl="0"/>
              <a:t>‹#›</a:t>
            </a:fld>
            <a:endParaRPr lang="pl-PL"/>
          </a:p>
        </p:txBody>
      </p:sp>
    </p:spTree>
    <p:extLst>
      <p:ext uri="{BB962C8B-B14F-4D97-AF65-F5344CB8AC3E}">
        <p14:creationId xmlns:p14="http://schemas.microsoft.com/office/powerpoint/2010/main" val="28407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BEB99BA-7E2A-45B0-A0E8-344757E9E3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A8CE2B4-BC29-48E4-B18A-BDC794E4F6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00B429D-7D88-4D67-B769-1067F6B76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pl-PL"/>
              <a:t>2016-09-08</a:t>
            </a:r>
            <a:endParaRPr lang="en-US" dirty="0"/>
          </a:p>
        </p:txBody>
      </p:sp>
      <p:sp>
        <p:nvSpPr>
          <p:cNvPr id="5" name="Symbol zastępczy stopki 4">
            <a:extLst>
              <a:ext uri="{FF2B5EF4-FFF2-40B4-BE49-F238E27FC236}">
                <a16:creationId xmlns:a16="http://schemas.microsoft.com/office/drawing/2014/main" id="{9F12086C-BF3C-489D-B664-24700C657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n-US"/>
              <a:t>MAŁOPOLSKI URZĄD WOJEWÓDZKI</a:t>
            </a:r>
            <a:endParaRPr lang="en-US" dirty="0"/>
          </a:p>
        </p:txBody>
      </p:sp>
      <p:sp>
        <p:nvSpPr>
          <p:cNvPr id="6" name="Symbol zastępczy numeru slajdu 5">
            <a:extLst>
              <a:ext uri="{FF2B5EF4-FFF2-40B4-BE49-F238E27FC236}">
                <a16:creationId xmlns:a16="http://schemas.microsoft.com/office/drawing/2014/main" id="{9D39DA13-4BE3-46F1-98E3-65E7A74479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CA8D9AD5-F248-4919-864A-CFD76CC027D6}" type="slidenum">
              <a:rPr lang="en-US" smtClean="0"/>
              <a:pPr rtl="0"/>
              <a:t>‹#›</a:t>
            </a:fld>
            <a:endParaRPr lang="en-US" dirty="0"/>
          </a:p>
        </p:txBody>
      </p:sp>
    </p:spTree>
    <p:extLst>
      <p:ext uri="{BB962C8B-B14F-4D97-AF65-F5344CB8AC3E}">
        <p14:creationId xmlns:p14="http://schemas.microsoft.com/office/powerpoint/2010/main" val="34847624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funduszeeuropejskie.gov.pl/strony/o-funduszach/fundusze-2021-2027/prawo-i-dokumenty/zasady-komunikacji-fe/" TargetMode="External"/><Relationship Id="rId4" Type="http://schemas.openxmlformats.org/officeDocument/2006/relationships/hyperlink" Target="https://www.gov.pl/web/planodbudowy/strategia-promocji-i-informacji-kp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4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215680" y="260648"/>
            <a:ext cx="5336917"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PRZYZNANE ŚRODKI</a:t>
            </a:r>
          </a:p>
        </p:txBody>
      </p:sp>
      <p:sp>
        <p:nvSpPr>
          <p:cNvPr id="5" name="Prostokąt 4"/>
          <p:cNvSpPr/>
          <p:nvPr/>
        </p:nvSpPr>
        <p:spPr>
          <a:xfrm>
            <a:off x="335360" y="980728"/>
            <a:ext cx="9865096" cy="4647426"/>
          </a:xfrm>
          <a:prstGeom prst="rect">
            <a:avLst/>
          </a:prstGeom>
        </p:spPr>
        <p:txBody>
          <a:bodyPr wrap="square">
            <a:spAutoFit/>
          </a:bodyPr>
          <a:lstStyle/>
          <a:p>
            <a:r>
              <a:rPr lang="pl-PL" sz="2000" dirty="0">
                <a:latin typeface="Arial" panose="020B0604020202020204" pitchFamily="34" charset="0"/>
                <a:cs typeface="Arial" panose="020B0604020202020204" pitchFamily="34" charset="0"/>
              </a:rPr>
              <a:t>Na realizację Programu </a:t>
            </a:r>
            <a:r>
              <a:rPr lang="pl-PL" sz="2000" b="1" dirty="0">
                <a:latin typeface="Arial" panose="020B0604020202020204" pitchFamily="34" charset="0"/>
                <a:cs typeface="Arial" panose="020B0604020202020204" pitchFamily="34" charset="0"/>
              </a:rPr>
              <a:t>każdej gminie </a:t>
            </a:r>
            <a:r>
              <a:rPr lang="pl-PL" sz="2000" dirty="0">
                <a:latin typeface="Arial" panose="020B0604020202020204" pitchFamily="34" charset="0"/>
                <a:cs typeface="Arial" panose="020B0604020202020204" pitchFamily="34" charset="0"/>
              </a:rPr>
              <a:t>przyznano środki na utworzenie miejsc opieki</a:t>
            </a:r>
            <a:r>
              <a:rPr lang="pl-PL" sz="2000" dirty="0" smtClean="0">
                <a:latin typeface="Arial" panose="020B0604020202020204" pitchFamily="34" charset="0"/>
                <a:cs typeface="Arial" panose="020B0604020202020204" pitchFamily="34" charset="0"/>
              </a:rPr>
              <a:t>.</a:t>
            </a:r>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Są to </a:t>
            </a:r>
            <a:r>
              <a:rPr lang="pl-PL" sz="2000" b="1" dirty="0">
                <a:latin typeface="Arial" panose="020B0604020202020204" pitchFamily="34" charset="0"/>
                <a:cs typeface="Arial" panose="020B0604020202020204" pitchFamily="34" charset="0"/>
              </a:rPr>
              <a:t>środki zagwarantowane </a:t>
            </a:r>
            <a:r>
              <a:rPr lang="pl-PL" sz="2000" dirty="0">
                <a:latin typeface="Arial" panose="020B0604020202020204" pitchFamily="34" charset="0"/>
                <a:cs typeface="Arial" panose="020B0604020202020204" pitchFamily="34" charset="0"/>
              </a:rPr>
              <a:t>– potwierdzeniem chęci skorzystania z nich jest złożenie wniosku.</a:t>
            </a:r>
          </a:p>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Wysokość środków przyznanych została ustalona z wykorzystaniem </a:t>
            </a:r>
            <a:r>
              <a:rPr lang="pl-PL" sz="2000" dirty="0" smtClean="0">
                <a:latin typeface="Arial" panose="020B0604020202020204" pitchFamily="34" charset="0"/>
                <a:cs typeface="Arial" panose="020B0604020202020204" pitchFamily="34" charset="0"/>
              </a:rPr>
              <a:t>algorytmu.</a:t>
            </a:r>
          </a:p>
          <a:p>
            <a:r>
              <a:rPr lang="pl-PL" sz="2000" dirty="0" smtClean="0">
                <a:latin typeface="Arial" panose="020B0604020202020204" pitchFamily="34" charset="0"/>
                <a:cs typeface="Arial" panose="020B0604020202020204" pitchFamily="34" charset="0"/>
              </a:rPr>
              <a:t>Gminom województwa małopolskiego wg. podziału algorytmem przyznano łącznie </a:t>
            </a:r>
          </a:p>
          <a:p>
            <a:pPr algn="ctr"/>
            <a:r>
              <a:rPr lang="pl-PL" sz="3200" b="1" dirty="0" smtClean="0">
                <a:latin typeface="Arial" panose="020B0604020202020204" pitchFamily="34" charset="0"/>
                <a:cs typeface="Arial" panose="020B0604020202020204" pitchFamily="34" charset="0"/>
              </a:rPr>
              <a:t>542 342 881,80 zł</a:t>
            </a:r>
          </a:p>
          <a:p>
            <a:r>
              <a:rPr lang="pl-PL" sz="2000" dirty="0">
                <a:latin typeface="Arial" panose="020B0604020202020204" pitchFamily="34" charset="0"/>
                <a:cs typeface="Arial" panose="020B0604020202020204" pitchFamily="34" charset="0"/>
              </a:rPr>
              <a:t>w</a:t>
            </a:r>
            <a:r>
              <a:rPr lang="pl-PL" sz="2000" dirty="0" smtClean="0">
                <a:latin typeface="Arial" panose="020B0604020202020204" pitchFamily="34" charset="0"/>
                <a:cs typeface="Arial" panose="020B0604020202020204" pitchFamily="34" charset="0"/>
              </a:rPr>
              <a:t> tym na:</a:t>
            </a:r>
          </a:p>
          <a:p>
            <a:pPr marL="342900" indent="-342900">
              <a:buFont typeface="Arial" panose="020B0604020202020204" pitchFamily="34" charset="0"/>
              <a:buChar char="•"/>
            </a:pPr>
            <a:r>
              <a:rPr lang="pl-PL" sz="2000" dirty="0" smtClean="0">
                <a:latin typeface="Arial" panose="020B0604020202020204" pitchFamily="34" charset="0"/>
                <a:cs typeface="Arial" panose="020B0604020202020204" pitchFamily="34" charset="0"/>
              </a:rPr>
              <a:t>tworzenie miejsc </a:t>
            </a:r>
            <a:r>
              <a:rPr lang="pl-PL" sz="2000" b="1" dirty="0" smtClean="0">
                <a:latin typeface="Arial" panose="020B0604020202020204" pitchFamily="34" charset="0"/>
                <a:cs typeface="Arial" panose="020B0604020202020204" pitchFamily="34" charset="0"/>
              </a:rPr>
              <a:t>237 742 038,00 zł</a:t>
            </a:r>
          </a:p>
          <a:p>
            <a:pPr marL="342900" indent="-342900">
              <a:buFont typeface="Arial" panose="020B0604020202020204" pitchFamily="34" charset="0"/>
              <a:buChar char="•"/>
            </a:pPr>
            <a:r>
              <a:rPr lang="pl-PL" sz="2000" dirty="0" smtClean="0">
                <a:latin typeface="Arial" panose="020B0604020202020204" pitchFamily="34" charset="0"/>
                <a:cs typeface="Arial" panose="020B0604020202020204" pitchFamily="34" charset="0"/>
              </a:rPr>
              <a:t>funkcjonowanie miejsc </a:t>
            </a:r>
            <a:r>
              <a:rPr lang="pl-PL" sz="2000" b="1" dirty="0" smtClean="0">
                <a:latin typeface="Arial" panose="020B0604020202020204" pitchFamily="34" charset="0"/>
                <a:cs typeface="Arial" panose="020B0604020202020204" pitchFamily="34" charset="0"/>
              </a:rPr>
              <a:t>304 600 843,80 zł</a:t>
            </a:r>
          </a:p>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Podmioty inne niż gminy mogą otrzymać środki z puli środków zagwarantowanych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z których zrezygnowały gminy.</a:t>
            </a:r>
            <a:endParaRPr lang="pl-PL" sz="2400"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97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2711624" y="188640"/>
            <a:ext cx="5184576"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SKŁADANIE WNIOSKÓW</a:t>
            </a:r>
          </a:p>
        </p:txBody>
      </p:sp>
      <p:sp>
        <p:nvSpPr>
          <p:cNvPr id="5" name="Prostokąt 4"/>
          <p:cNvSpPr/>
          <p:nvPr/>
        </p:nvSpPr>
        <p:spPr>
          <a:xfrm>
            <a:off x="191344" y="980728"/>
            <a:ext cx="9505056" cy="5386090"/>
          </a:xfrm>
          <a:prstGeom prst="rect">
            <a:avLst/>
          </a:prstGeom>
        </p:spPr>
        <p:txBody>
          <a:bodyPr wrap="square">
            <a:spAutoFit/>
          </a:bodyPr>
          <a:lstStyle/>
          <a:p>
            <a:pPr marL="285750" indent="-285750">
              <a:buFont typeface="Wingdings" panose="05000000000000000000" pitchFamily="2" charset="2"/>
              <a:buChar char="q"/>
            </a:pPr>
            <a:r>
              <a:rPr lang="pl-PL" dirty="0">
                <a:latin typeface="Arial" panose="020B0604020202020204" pitchFamily="34" charset="0"/>
                <a:cs typeface="Arial" panose="020B0604020202020204" pitchFamily="34" charset="0"/>
              </a:rPr>
              <a:t>GMINY - za pomocą formularza w Module 2 systemu teleinformatycznego Rejestr Żłobków</a:t>
            </a:r>
          </a:p>
          <a:p>
            <a:pPr marL="285750" indent="-285750">
              <a:buFont typeface="Wingdings" panose="05000000000000000000" pitchFamily="2" charset="2"/>
              <a:buChar char="q"/>
            </a:pPr>
            <a:r>
              <a:rPr lang="pl-PL" dirty="0">
                <a:latin typeface="Arial" panose="020B0604020202020204" pitchFamily="34" charset="0"/>
                <a:cs typeface="Arial" panose="020B0604020202020204" pitchFamily="34" charset="0"/>
              </a:rPr>
              <a:t>POWIATY, WOJEWÓDZTWO - za pomocą formularza na Portalu </a:t>
            </a:r>
            <a:r>
              <a:rPr lang="pl-PL" dirty="0" err="1">
                <a:latin typeface="Arial" panose="020B0604020202020204" pitchFamily="34" charset="0"/>
                <a:cs typeface="Arial" panose="020B0604020202020204" pitchFamily="34" charset="0"/>
              </a:rPr>
              <a:t>Informacyjno</a:t>
            </a:r>
            <a:r>
              <a:rPr lang="pl-PL" dirty="0">
                <a:latin typeface="Arial" panose="020B0604020202020204" pitchFamily="34" charset="0"/>
                <a:cs typeface="Arial" panose="020B0604020202020204" pitchFamily="34" charset="0"/>
              </a:rPr>
              <a:t> – Usługowym </a:t>
            </a:r>
            <a:r>
              <a:rPr lang="pl-PL" dirty="0" err="1">
                <a:latin typeface="Arial" panose="020B0604020202020204" pitchFamily="34" charset="0"/>
                <a:cs typeface="Arial" panose="020B0604020202020204" pitchFamily="34" charset="0"/>
              </a:rPr>
              <a:t>Emp@tia</a:t>
            </a:r>
            <a:endParaRPr lang="pl-PL" dirty="0">
              <a:latin typeface="Arial" panose="020B0604020202020204" pitchFamily="34" charset="0"/>
              <a:cs typeface="Arial" panose="020B0604020202020204" pitchFamily="34" charset="0"/>
            </a:endParaRPr>
          </a:p>
          <a:p>
            <a:endParaRPr lang="pl-PL" sz="1000" dirty="0">
              <a:latin typeface="Arial" panose="020B0604020202020204" pitchFamily="34" charset="0"/>
              <a:cs typeface="Arial" panose="020B0604020202020204" pitchFamily="34" charset="0"/>
            </a:endParaRPr>
          </a:p>
          <a:p>
            <a:r>
              <a:rPr lang="pl-PL" dirty="0">
                <a:latin typeface="Arial" panose="020B0604020202020204" pitchFamily="34" charset="0"/>
                <a:cs typeface="Arial" panose="020B0604020202020204" pitchFamily="34" charset="0"/>
              </a:rPr>
              <a:t>w terminie 4 tygodni od dnia ogłoszenia Programu, tj. od 19 stycznia 2023 r. do 19 lutego 2023.</a:t>
            </a:r>
          </a:p>
          <a:p>
            <a:endParaRPr lang="pl-PL"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Jeden wniosek:</a:t>
            </a:r>
          </a:p>
          <a:p>
            <a:pPr marL="342900" indent="-342900">
              <a:buFont typeface="Arial" panose="020B0604020202020204" pitchFamily="34" charset="0"/>
              <a:buChar char="•"/>
            </a:pPr>
            <a:r>
              <a:rPr lang="pl-PL" dirty="0">
                <a:latin typeface="Arial" panose="020B0604020202020204" pitchFamily="34" charset="0"/>
                <a:cs typeface="Arial" panose="020B0604020202020204" pitchFamily="34" charset="0"/>
              </a:rPr>
              <a:t>na wszystkie tworzone miejsca opieki w ramach jednego województwa </a:t>
            </a:r>
          </a:p>
          <a:p>
            <a:pPr marL="342900" indent="-342900">
              <a:buFont typeface="Arial" panose="020B0604020202020204" pitchFamily="34" charset="0"/>
              <a:buChar char="•"/>
            </a:pPr>
            <a:r>
              <a:rPr lang="pl-PL" dirty="0">
                <a:latin typeface="Arial" panose="020B0604020202020204" pitchFamily="34" charset="0"/>
                <a:cs typeface="Arial" panose="020B0604020202020204" pitchFamily="34" charset="0"/>
              </a:rPr>
              <a:t>środki z KPO / FERS / budżetu państwa (VAT do KPO)</a:t>
            </a:r>
          </a:p>
          <a:p>
            <a:pPr marL="342900" indent="-342900">
              <a:buFont typeface="Arial" panose="020B0604020202020204" pitchFamily="34" charset="0"/>
              <a:buChar char="•"/>
            </a:pPr>
            <a:r>
              <a:rPr lang="pl-PL" dirty="0">
                <a:latin typeface="Arial" panose="020B0604020202020204" pitchFamily="34" charset="0"/>
                <a:cs typeface="Arial" panose="020B0604020202020204" pitchFamily="34" charset="0"/>
              </a:rPr>
              <a:t>na tworzenie i funkcjonowanie miejsc opieki (obowiązkowe funkcjonowanie przez 3 lata)</a:t>
            </a:r>
          </a:p>
          <a:p>
            <a:pPr marL="342900" indent="-342900">
              <a:buFont typeface="Arial" panose="020B0604020202020204" pitchFamily="34" charset="0"/>
              <a:buChar char="•"/>
            </a:pPr>
            <a:r>
              <a:rPr lang="pl-PL" dirty="0">
                <a:latin typeface="Arial" panose="020B0604020202020204" pitchFamily="34" charset="0"/>
                <a:cs typeface="Arial" panose="020B0604020202020204" pitchFamily="34" charset="0"/>
              </a:rPr>
              <a:t>wydatki majątkowe i bieżące</a:t>
            </a:r>
          </a:p>
          <a:p>
            <a:pPr marL="342900" indent="-342900">
              <a:buFont typeface="Arial" panose="020B0604020202020204" pitchFamily="34" charset="0"/>
              <a:buChar char="•"/>
            </a:pPr>
            <a:r>
              <a:rPr lang="pl-PL" dirty="0">
                <a:latin typeface="Arial" panose="020B0604020202020204" pitchFamily="34" charset="0"/>
                <a:cs typeface="Arial" panose="020B0604020202020204" pitchFamily="34" charset="0"/>
              </a:rPr>
              <a:t>na większą liczbę miejsc niż wynika z algorytmu – większą kwotę przy zachowaniu kwot jednostkowych dla poszczególnych źródeł</a:t>
            </a:r>
          </a:p>
          <a:p>
            <a:pPr marL="342900" indent="-342900">
              <a:buFont typeface="Arial" panose="020B0604020202020204" pitchFamily="34" charset="0"/>
              <a:buChar char="•"/>
            </a:pPr>
            <a:r>
              <a:rPr lang="pl-PL" dirty="0">
                <a:latin typeface="Arial" panose="020B0604020202020204" pitchFamily="34" charset="0"/>
                <a:cs typeface="Arial" panose="020B0604020202020204" pitchFamily="34" charset="0"/>
              </a:rPr>
              <a:t>na zmienione źródło finansowania (z FERS na KPO)</a:t>
            </a:r>
          </a:p>
          <a:p>
            <a:endParaRPr lang="pl-PL" sz="1000" b="1" dirty="0">
              <a:latin typeface="Arial" panose="020B0604020202020204" pitchFamily="34" charset="0"/>
              <a:cs typeface="Arial" panose="020B0604020202020204" pitchFamily="34" charset="0"/>
            </a:endParaRPr>
          </a:p>
          <a:p>
            <a:r>
              <a:rPr lang="pl-PL" b="1" dirty="0">
                <a:latin typeface="Arial" panose="020B0604020202020204" pitchFamily="34" charset="0"/>
                <a:cs typeface="Arial" panose="020B0604020202020204" pitchFamily="34" charset="0"/>
              </a:rPr>
              <a:t>Dokumentem pozwalającym na udział w Programie jest wypełniony zgodnie </a:t>
            </a:r>
          </a:p>
          <a:p>
            <a:r>
              <a:rPr lang="pl-PL" b="1" dirty="0">
                <a:latin typeface="Arial" panose="020B0604020202020204" pitchFamily="34" charset="0"/>
                <a:cs typeface="Arial" panose="020B0604020202020204" pitchFamily="34" charset="0"/>
              </a:rPr>
              <a:t>z opisem rubryk wniosek i złożony w wymaganym terminie przez </a:t>
            </a:r>
            <a:r>
              <a:rPr lang="pl-PL" b="1" u="sng" dirty="0">
                <a:latin typeface="Arial" panose="020B0604020202020204" pitchFamily="34" charset="0"/>
                <a:cs typeface="Arial" panose="020B0604020202020204" pitchFamily="34" charset="0"/>
              </a:rPr>
              <a:t>osobę uprawnioną do reprezentowania JST</a:t>
            </a:r>
            <a:r>
              <a:rPr lang="pl-PL"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3063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359696" y="188640"/>
            <a:ext cx="5336917"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CELE PROGRAMU</a:t>
            </a:r>
          </a:p>
        </p:txBody>
      </p:sp>
      <p:sp>
        <p:nvSpPr>
          <p:cNvPr id="5" name="Prostokąt 4"/>
          <p:cNvSpPr/>
          <p:nvPr/>
        </p:nvSpPr>
        <p:spPr>
          <a:xfrm>
            <a:off x="335360" y="836712"/>
            <a:ext cx="9937104" cy="6740307"/>
          </a:xfrm>
          <a:prstGeom prst="rect">
            <a:avLst/>
          </a:prstGeom>
        </p:spPr>
        <p:txBody>
          <a:bodyPr wrap="square">
            <a:spAutoFit/>
          </a:bodyPr>
          <a:lstStyle/>
          <a:p>
            <a:pPr marL="457200" indent="-457200">
              <a:buAutoNum type="arabicParenR"/>
            </a:pPr>
            <a:r>
              <a:rPr lang="pl-PL" sz="2000" dirty="0">
                <a:latin typeface="Arial" panose="020B0604020202020204" pitchFamily="34" charset="0"/>
                <a:cs typeface="Arial" panose="020B0604020202020204" pitchFamily="34" charset="0"/>
              </a:rPr>
              <a:t>Realizacja przewidzianego w </a:t>
            </a:r>
            <a:r>
              <a:rPr lang="pl-PL" sz="2000" b="1" dirty="0">
                <a:latin typeface="Arial" panose="020B0604020202020204" pitchFamily="34" charset="0"/>
                <a:cs typeface="Arial" panose="020B0604020202020204" pitchFamily="34" charset="0"/>
              </a:rPr>
              <a:t>KPO</a:t>
            </a:r>
            <a:r>
              <a:rPr lang="pl-PL" sz="2000" b="1" dirty="0">
                <a:solidFill>
                  <a:srgbClr val="00B050"/>
                </a:solidFill>
                <a:latin typeface="Arial" panose="020B0604020202020204" pitchFamily="34" charset="0"/>
                <a:cs typeface="Arial" panose="020B0604020202020204" pitchFamily="34" charset="0"/>
              </a:rPr>
              <a:t> </a:t>
            </a:r>
            <a:r>
              <a:rPr lang="pl-PL" sz="2000" b="1" dirty="0">
                <a:latin typeface="Arial" panose="020B0604020202020204" pitchFamily="34" charset="0"/>
                <a:cs typeface="Arial" panose="020B0604020202020204" pitchFamily="34" charset="0"/>
              </a:rPr>
              <a:t>(Krajowy Plan Odbudowy i Zwiększenia Odporności)</a:t>
            </a:r>
            <a:r>
              <a:rPr lang="pl-PL" sz="2000" dirty="0">
                <a:latin typeface="Arial" panose="020B0604020202020204" pitchFamily="34" charset="0"/>
                <a:cs typeface="Arial" panose="020B0604020202020204" pitchFamily="34" charset="0"/>
              </a:rPr>
              <a:t>, w ramach inwestycji A4.2.1. pn. Wsparcie programów dofinansowania miejsc opieki nad dziećmi 0-3 lat w ramach MALUCH+ wskaźnika (A61G) </a:t>
            </a:r>
            <a:r>
              <a:rPr lang="pl-PL" sz="2000" b="1" dirty="0">
                <a:latin typeface="Arial" panose="020B0604020202020204" pitchFamily="34" charset="0"/>
                <a:cs typeface="Arial" panose="020B0604020202020204" pitchFamily="34" charset="0"/>
              </a:rPr>
              <a:t>Tworzenie nowych miejsc w placówkach opiekuńczych </a:t>
            </a:r>
            <a:r>
              <a:rPr lang="pl-PL" sz="2000" dirty="0">
                <a:latin typeface="Arial" panose="020B0604020202020204" pitchFamily="34" charset="0"/>
                <a:cs typeface="Arial" panose="020B0604020202020204" pitchFamily="34" charset="0"/>
              </a:rPr>
              <a:t>(żłobki, kluby dziecięce) dla dzieci do 3 roku życia. </a:t>
            </a:r>
          </a:p>
          <a:p>
            <a:pPr marL="457200" indent="-457200">
              <a:buAutoNum type="arabicParenR"/>
            </a:pPr>
            <a:endParaRPr lang="pl-PL" sz="2000" dirty="0">
              <a:latin typeface="Arial" panose="020B0604020202020204" pitchFamily="34" charset="0"/>
              <a:cs typeface="Arial" panose="020B0604020202020204" pitchFamily="34" charset="0"/>
            </a:endParaRPr>
          </a:p>
          <a:p>
            <a:pPr marL="457200" indent="-457200">
              <a:buAutoNum type="arabicParenR"/>
            </a:pPr>
            <a:r>
              <a:rPr lang="pl-PL" sz="2000" dirty="0">
                <a:latin typeface="Arial" panose="020B0604020202020204" pitchFamily="34" charset="0"/>
                <a:cs typeface="Arial" panose="020B0604020202020204" pitchFamily="34" charset="0"/>
              </a:rPr>
              <a:t>Realizacja działania dotyczącego </a:t>
            </a:r>
            <a:r>
              <a:rPr lang="pl-PL" sz="2000" b="1" dirty="0">
                <a:latin typeface="Arial" panose="020B0604020202020204" pitchFamily="34" charset="0"/>
                <a:cs typeface="Arial" panose="020B0604020202020204" pitchFamily="34" charset="0"/>
              </a:rPr>
              <a:t>wsparcia, tworzenia i funkcjonowania miejsc opieki </a:t>
            </a:r>
            <a:r>
              <a:rPr lang="pl-PL" sz="2000" dirty="0">
                <a:latin typeface="Arial" panose="020B0604020202020204" pitchFamily="34" charset="0"/>
                <a:cs typeface="Arial" panose="020B0604020202020204" pitchFamily="34" charset="0"/>
              </a:rPr>
              <a:t>nad dziećmi w wieku do lat 3 określonego w Priorytecie II pn. Opieka nad dziećmi i równowaga między życiem prywatnym i zawodowym w ramach </a:t>
            </a:r>
            <a:r>
              <a:rPr lang="pl-PL" sz="2000" b="1" dirty="0">
                <a:latin typeface="Arial" panose="020B0604020202020204" pitchFamily="34" charset="0"/>
                <a:cs typeface="Arial" panose="020B0604020202020204" pitchFamily="34" charset="0"/>
              </a:rPr>
              <a:t>FERS (Program Fundusze Europejskie dla Rozwoju Społecznego 2021-2027).</a:t>
            </a:r>
          </a:p>
          <a:p>
            <a:pPr marL="457200" indent="-457200">
              <a:buAutoNum type="arabicParenR"/>
            </a:pPr>
            <a:endParaRPr lang="pl-PL" sz="2000" b="1" dirty="0">
              <a:latin typeface="Arial" panose="020B0604020202020204" pitchFamily="34" charset="0"/>
              <a:cs typeface="Arial" panose="020B0604020202020204" pitchFamily="34" charset="0"/>
            </a:endParaRPr>
          </a:p>
          <a:p>
            <a:pPr marL="457200" indent="-457200">
              <a:buFontTx/>
              <a:buAutoNum type="arabicParenR"/>
            </a:pPr>
            <a:r>
              <a:rPr lang="pl-PL" sz="2000" dirty="0">
                <a:latin typeface="Arial" panose="020B0604020202020204" pitchFamily="34" charset="0"/>
                <a:cs typeface="Arial" panose="020B0604020202020204" pitchFamily="34" charset="0"/>
              </a:rPr>
              <a:t>Osiągnięcie w skali kraju, zwłaszcza na terenach gmin, gdzie nie funkcjonują żadne instytucje opieki, wysokiej jakości, dostępnej terytorialnie i przystępnej cenowo opieki nad dziećmi  w żłobkach, klubach dziecięcych i u dziennych opiekunów, w tym dla dzieci z niepełnosprawnościami i wymagających szczególnej opieki oraz dalsze zbliżanie się do osiągnięcia celu barcelońskiego (objęcie opieką 33% dzieci do lat 3).</a:t>
            </a:r>
          </a:p>
          <a:p>
            <a:pPr marL="457200" indent="-457200">
              <a:buAutoNum type="arabicParenR"/>
            </a:pPr>
            <a:endParaRPr lang="pl-PL" sz="20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94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2567608" y="188640"/>
            <a:ext cx="5544616"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KORZYŚCI NOWEJ EDYCJI </a:t>
            </a:r>
          </a:p>
        </p:txBody>
      </p:sp>
      <p:sp>
        <p:nvSpPr>
          <p:cNvPr id="5" name="Prostokąt 4"/>
          <p:cNvSpPr/>
          <p:nvPr/>
        </p:nvSpPr>
        <p:spPr>
          <a:xfrm>
            <a:off x="335360" y="980728"/>
            <a:ext cx="8856984" cy="5139869"/>
          </a:xfrm>
          <a:prstGeom prst="rect">
            <a:avLst/>
          </a:prstGeom>
        </p:spPr>
        <p:txBody>
          <a:bodyPr wrap="square">
            <a:spAutoFit/>
          </a:bodyPr>
          <a:lstStyle/>
          <a:p>
            <a:pPr marL="457200" indent="-457200">
              <a:buFont typeface="Wingdings" panose="05000000000000000000" pitchFamily="2" charset="2"/>
              <a:buChar char="v"/>
            </a:pPr>
            <a:r>
              <a:rPr lang="pl-PL" sz="2000" u="sng" dirty="0">
                <a:latin typeface="Arial" panose="020B0604020202020204" pitchFamily="34" charset="0"/>
                <a:cs typeface="Arial" panose="020B0604020202020204" pitchFamily="34" charset="0"/>
              </a:rPr>
              <a:t>Zwiększenie budżetu programu </a:t>
            </a:r>
          </a:p>
          <a:p>
            <a:r>
              <a:rPr lang="pl-PL" sz="2000" dirty="0">
                <a:latin typeface="Arial" panose="020B0604020202020204" pitchFamily="34" charset="0"/>
                <a:cs typeface="Arial" panose="020B0604020202020204" pitchFamily="34" charset="0"/>
              </a:rPr>
              <a:t>     dzięki integracji środków europejskich</a:t>
            </a:r>
          </a:p>
          <a:p>
            <a:pPr marL="800100" lvl="1" indent="-342900">
              <a:buFont typeface="Wingdings" panose="05000000000000000000" pitchFamily="2" charset="2"/>
              <a:buChar char="q"/>
            </a:pPr>
            <a:r>
              <a:rPr lang="pl-PL" sz="2000" dirty="0">
                <a:latin typeface="Arial" panose="020B0604020202020204" pitchFamily="34" charset="0"/>
                <a:cs typeface="Arial" panose="020B0604020202020204" pitchFamily="34" charset="0"/>
              </a:rPr>
              <a:t>z Krajowego Planu Odbudowy i Zwiększenia Odporności (KPO)</a:t>
            </a:r>
          </a:p>
          <a:p>
            <a:pPr marL="800100" lvl="1" indent="-342900">
              <a:buFont typeface="Wingdings" panose="05000000000000000000" pitchFamily="2" charset="2"/>
              <a:buChar char="q"/>
            </a:pPr>
            <a:r>
              <a:rPr lang="pl-PL" sz="2000" dirty="0">
                <a:latin typeface="Arial" panose="020B0604020202020204" pitchFamily="34" charset="0"/>
                <a:cs typeface="Arial" panose="020B0604020202020204" pitchFamily="34" charset="0"/>
              </a:rPr>
              <a:t>z  Programu Fundusze Europejskie dla Rozwoju Społecznego </a:t>
            </a:r>
          </a:p>
          <a:p>
            <a:pPr lvl="1"/>
            <a:r>
              <a:rPr lang="pl-PL" sz="2000" dirty="0">
                <a:latin typeface="Arial" panose="020B0604020202020204" pitchFamily="34" charset="0"/>
                <a:cs typeface="Arial" panose="020B0604020202020204" pitchFamily="34" charset="0"/>
              </a:rPr>
              <a:t>     2021-2027 (FERS)</a:t>
            </a:r>
          </a:p>
          <a:p>
            <a:pPr marL="800100" lvl="1" indent="-342900">
              <a:buFont typeface="Wingdings" panose="05000000000000000000" pitchFamily="2" charset="2"/>
              <a:buChar char="q"/>
            </a:pPr>
            <a:r>
              <a:rPr lang="pl-PL" sz="2000" dirty="0">
                <a:latin typeface="Arial" panose="020B0604020202020204" pitchFamily="34" charset="0"/>
                <a:cs typeface="Arial" panose="020B0604020202020204" pitchFamily="34" charset="0"/>
              </a:rPr>
              <a:t>ze środków budżetu państwa</a:t>
            </a:r>
          </a:p>
          <a:p>
            <a:pPr lvl="1"/>
            <a:r>
              <a:rPr lang="pl-PL" sz="2000" dirty="0">
                <a:latin typeface="Arial" panose="020B0604020202020204" pitchFamily="34" charset="0"/>
                <a:cs typeface="Arial" panose="020B0604020202020204" pitchFamily="34" charset="0"/>
              </a:rPr>
              <a:t>powstanie więcej miejsc opieki nad dziećmi do lat 3</a:t>
            </a:r>
          </a:p>
          <a:p>
            <a:pPr lvl="1"/>
            <a:endParaRPr lang="pl-PL"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pl-PL" sz="2000" u="sng" dirty="0">
                <a:latin typeface="Arial" panose="020B0604020202020204" pitchFamily="34" charset="0"/>
                <a:cs typeface="Arial" panose="020B0604020202020204" pitchFamily="34" charset="0"/>
              </a:rPr>
              <a:t>Wydłużenie czasu na realizację inwestycji</a:t>
            </a:r>
          </a:p>
          <a:p>
            <a:r>
              <a:rPr lang="pl-PL" sz="2000" dirty="0">
                <a:latin typeface="Arial" panose="020B0604020202020204" pitchFamily="34" charset="0"/>
                <a:cs typeface="Arial" panose="020B0604020202020204" pitchFamily="34" charset="0"/>
              </a:rPr>
              <a:t>      gminy do 3 lat, pozostali odbiorcy do 2 lat od ogłoszenia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      informacji o przyznaniu dofinansowania</a:t>
            </a:r>
          </a:p>
          <a:p>
            <a:endParaRPr lang="pl-PL"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pl-PL" sz="2000" u="sng" dirty="0">
                <a:latin typeface="Arial" panose="020B0604020202020204" pitchFamily="34" charset="0"/>
                <a:cs typeface="Arial" panose="020B0604020202020204" pitchFamily="34" charset="0"/>
              </a:rPr>
              <a:t>Wprowadzenie wsparcia w utrzymaniu utworzonych miejsc</a:t>
            </a:r>
          </a:p>
          <a:p>
            <a:r>
              <a:rPr lang="pl-PL" sz="2000" dirty="0">
                <a:latin typeface="Arial" panose="020B0604020202020204" pitchFamily="34" charset="0"/>
                <a:cs typeface="Arial" panose="020B0604020202020204" pitchFamily="34" charset="0"/>
              </a:rPr>
              <a:t>     dofinansowanie przez 3 lata do utworzonych miejsc</a:t>
            </a: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28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2567608" y="188640"/>
            <a:ext cx="5544616"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KORZYŚCI NOWEJ EDYCJI </a:t>
            </a:r>
          </a:p>
        </p:txBody>
      </p:sp>
      <p:sp>
        <p:nvSpPr>
          <p:cNvPr id="5" name="Prostokąt 4"/>
          <p:cNvSpPr/>
          <p:nvPr/>
        </p:nvSpPr>
        <p:spPr>
          <a:xfrm>
            <a:off x="191344" y="908720"/>
            <a:ext cx="10297144" cy="4524315"/>
          </a:xfrm>
          <a:prstGeom prst="rect">
            <a:avLst/>
          </a:prstGeom>
        </p:spPr>
        <p:txBody>
          <a:bodyPr wrap="square">
            <a:spAutoFit/>
          </a:bodyPr>
          <a:lstStyle/>
          <a:p>
            <a:pPr marL="457200" indent="-457200">
              <a:buFont typeface="Wingdings" panose="05000000000000000000" pitchFamily="2" charset="2"/>
              <a:buChar char="v"/>
            </a:pPr>
            <a:r>
              <a:rPr lang="pl-PL" sz="2000" u="sng" dirty="0">
                <a:latin typeface="Arial" panose="020B0604020202020204" pitchFamily="34" charset="0"/>
                <a:cs typeface="Arial" panose="020B0604020202020204" pitchFamily="34" charset="0"/>
              </a:rPr>
              <a:t>Uproszczenie wnioskowania o środki </a:t>
            </a:r>
          </a:p>
          <a:p>
            <a:pPr marL="914400" lvl="1" indent="-457200">
              <a:buFont typeface="Arial" panose="020B0604020202020204" pitchFamily="34" charset="0"/>
              <a:buChar char="•"/>
            </a:pPr>
            <a:r>
              <a:rPr lang="pl-PL" sz="2000" dirty="0">
                <a:latin typeface="Arial" panose="020B0604020202020204" pitchFamily="34" charset="0"/>
                <a:cs typeface="Arial" panose="020B0604020202020204" pitchFamily="34" charset="0"/>
              </a:rPr>
              <a:t>przydział środków każdej gminie na podstawie algorytmu</a:t>
            </a:r>
          </a:p>
          <a:p>
            <a:pPr marL="914400" lvl="1" indent="-457200">
              <a:buFont typeface="Arial" panose="020B0604020202020204" pitchFamily="34" charset="0"/>
              <a:buChar char="•"/>
            </a:pPr>
            <a:r>
              <a:rPr lang="pl-PL" sz="2000" dirty="0">
                <a:latin typeface="Arial" panose="020B0604020202020204" pitchFamily="34" charset="0"/>
                <a:cs typeface="Arial" panose="020B0604020202020204" pitchFamily="34" charset="0"/>
              </a:rPr>
              <a:t>jeden wniosek na  dofinansowanie do tworzenia i utrzymania miejsc</a:t>
            </a:r>
          </a:p>
          <a:p>
            <a:pPr marL="914400" lvl="1" indent="-457200">
              <a:buFont typeface="Arial" panose="020B0604020202020204" pitchFamily="34" charset="0"/>
              <a:buChar char="•"/>
            </a:pPr>
            <a:r>
              <a:rPr lang="pl-PL" sz="2000" dirty="0">
                <a:latin typeface="Arial" panose="020B0604020202020204" pitchFamily="34" charset="0"/>
                <a:cs typeface="Arial" panose="020B0604020202020204" pitchFamily="34" charset="0"/>
              </a:rPr>
              <a:t>na etapie wniosku gmina nie musi dysponować tytułem prawnym do nieruchomości</a:t>
            </a:r>
          </a:p>
          <a:p>
            <a:pPr marL="914400" lvl="1" indent="-457200">
              <a:buFont typeface="Arial" panose="020B0604020202020204" pitchFamily="34" charset="0"/>
              <a:buChar char="•"/>
            </a:pPr>
            <a:r>
              <a:rPr lang="pl-PL" sz="2000" dirty="0">
                <a:latin typeface="Arial" panose="020B0604020202020204" pitchFamily="34" charset="0"/>
                <a:cs typeface="Arial" panose="020B0604020202020204" pitchFamily="34" charset="0"/>
              </a:rPr>
              <a:t>na etapie wniosku bez kalkulacji kosztów i opisu zadania </a:t>
            </a:r>
          </a:p>
          <a:p>
            <a:pPr lvl="1"/>
            <a:r>
              <a:rPr lang="pl-PL" sz="2000" dirty="0">
                <a:latin typeface="Arial" panose="020B0604020202020204" pitchFamily="34" charset="0"/>
                <a:cs typeface="Arial" panose="020B0604020202020204" pitchFamily="34" charset="0"/>
              </a:rPr>
              <a:t>co daje możliwość przygotowania się do realizacji zadania</a:t>
            </a:r>
          </a:p>
          <a:p>
            <a:endParaRPr lang="pl-PL" sz="2000" u="sng"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pl-PL" sz="2000" u="sng" dirty="0">
                <a:latin typeface="Arial" panose="020B0604020202020204" pitchFamily="34" charset="0"/>
                <a:cs typeface="Arial" panose="020B0604020202020204" pitchFamily="34" charset="0"/>
              </a:rPr>
              <a:t>Brak wkładu własnego</a:t>
            </a:r>
          </a:p>
          <a:p>
            <a:r>
              <a:rPr lang="pl-PL" sz="2000" dirty="0">
                <a:latin typeface="Arial" panose="020B0604020202020204" pitchFamily="34" charset="0"/>
                <a:cs typeface="Arial" panose="020B0604020202020204" pitchFamily="34" charset="0"/>
              </a:rPr>
              <a:t>       Środki z programu mogą pokryć do 100% kosztów zadania </a:t>
            </a:r>
          </a:p>
          <a:p>
            <a:pPr marL="457200" indent="-457200">
              <a:buFont typeface="Wingdings" panose="05000000000000000000" pitchFamily="2" charset="2"/>
              <a:buChar char="v"/>
            </a:pPr>
            <a:endParaRPr lang="pl-PL" sz="2000" u="sng"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pl-PL" sz="2000" u="sng" dirty="0">
                <a:latin typeface="Arial" panose="020B0604020202020204" pitchFamily="34" charset="0"/>
                <a:cs typeface="Arial" panose="020B0604020202020204" pitchFamily="34" charset="0"/>
              </a:rPr>
              <a:t>Uproszczenie rozliczenia środków dla ostatecznego odbiorcy wsparcia</a:t>
            </a: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9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983432" y="188640"/>
            <a:ext cx="8352928" cy="584775"/>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ORGANIZACJA OPIEKI W GMINIE</a:t>
            </a:r>
          </a:p>
        </p:txBody>
      </p:sp>
      <p:sp>
        <p:nvSpPr>
          <p:cNvPr id="5" name="Prostokąt 4"/>
          <p:cNvSpPr/>
          <p:nvPr/>
        </p:nvSpPr>
        <p:spPr>
          <a:xfrm>
            <a:off x="263352" y="980728"/>
            <a:ext cx="10081120" cy="1569660"/>
          </a:xfrm>
          <a:prstGeom prst="rect">
            <a:avLst/>
          </a:prstGeom>
        </p:spPr>
        <p:txBody>
          <a:bodyPr wrap="square">
            <a:spAutoFit/>
          </a:bodyPr>
          <a:lstStyle/>
          <a:p>
            <a:pPr marL="342900" indent="-342900">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485452516"/>
              </p:ext>
            </p:extLst>
          </p:nvPr>
        </p:nvGraphicFramePr>
        <p:xfrm>
          <a:off x="263352" y="980729"/>
          <a:ext cx="10225136" cy="4104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ole tekstowe 2"/>
          <p:cNvSpPr txBox="1"/>
          <p:nvPr/>
        </p:nvSpPr>
        <p:spPr>
          <a:xfrm>
            <a:off x="296414" y="5229200"/>
            <a:ext cx="9760026"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*miejsca będą pozostawały pod nadzorem gminy i będą dostępne dla rodziców na takich warunkach (zasady rekrutacji i wysokość opłat rodziców) jak gdyby były tworzone przez gminy </a:t>
            </a:r>
          </a:p>
        </p:txBody>
      </p:sp>
    </p:spTree>
    <p:extLst>
      <p:ext uri="{BB962C8B-B14F-4D97-AF65-F5344CB8AC3E}">
        <p14:creationId xmlns:p14="http://schemas.microsoft.com/office/powerpoint/2010/main" val="85939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rostokąt 4"/>
          <p:cNvSpPr/>
          <p:nvPr/>
        </p:nvSpPr>
        <p:spPr>
          <a:xfrm>
            <a:off x="335360" y="980728"/>
            <a:ext cx="9865096" cy="1569660"/>
          </a:xfrm>
          <a:prstGeom prst="rect">
            <a:avLst/>
          </a:prstGeom>
        </p:spPr>
        <p:txBody>
          <a:bodyPr wrap="square">
            <a:spAutoFit/>
          </a:bodyPr>
          <a:lstStyle/>
          <a:p>
            <a:pPr marL="342900" indent="-342900">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132860630"/>
              </p:ext>
            </p:extLst>
          </p:nvPr>
        </p:nvGraphicFramePr>
        <p:xfrm>
          <a:off x="335360" y="116633"/>
          <a:ext cx="10873208" cy="6075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ole tekstowe 2"/>
          <p:cNvSpPr txBox="1"/>
          <p:nvPr/>
        </p:nvSpPr>
        <p:spPr>
          <a:xfrm>
            <a:off x="6672064" y="86680"/>
            <a:ext cx="4536504" cy="1569660"/>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ŹRÓDŁA FINANSOWANIA DLA GMIN</a:t>
            </a:r>
          </a:p>
        </p:txBody>
      </p:sp>
      <p:sp>
        <p:nvSpPr>
          <p:cNvPr id="4" name="pole tekstowe 3"/>
          <p:cNvSpPr txBox="1"/>
          <p:nvPr/>
        </p:nvSpPr>
        <p:spPr>
          <a:xfrm>
            <a:off x="3647728" y="2852936"/>
            <a:ext cx="1008112" cy="369332"/>
          </a:xfrm>
          <a:prstGeom prst="rect">
            <a:avLst/>
          </a:prstGeom>
          <a:noFill/>
        </p:spPr>
        <p:txBody>
          <a:bodyPr wrap="square" rtlCol="0">
            <a:spAutoFit/>
          </a:bodyPr>
          <a:lstStyle/>
          <a:p>
            <a:r>
              <a:rPr lang="pl-PL" b="1" dirty="0"/>
              <a:t>lub</a:t>
            </a:r>
          </a:p>
        </p:txBody>
      </p:sp>
      <p:sp>
        <p:nvSpPr>
          <p:cNvPr id="6" name="pole tekstowe 5"/>
          <p:cNvSpPr txBox="1"/>
          <p:nvPr/>
        </p:nvSpPr>
        <p:spPr>
          <a:xfrm>
            <a:off x="6528048" y="2852936"/>
            <a:ext cx="792088" cy="369332"/>
          </a:xfrm>
          <a:prstGeom prst="rect">
            <a:avLst/>
          </a:prstGeom>
          <a:noFill/>
        </p:spPr>
        <p:txBody>
          <a:bodyPr wrap="square" rtlCol="0">
            <a:spAutoFit/>
          </a:bodyPr>
          <a:lstStyle/>
          <a:p>
            <a:r>
              <a:rPr lang="pl-PL" b="1" dirty="0"/>
              <a:t>oraz</a:t>
            </a:r>
          </a:p>
        </p:txBody>
      </p:sp>
    </p:spTree>
    <p:extLst>
      <p:ext uri="{BB962C8B-B14F-4D97-AF65-F5344CB8AC3E}">
        <p14:creationId xmlns:p14="http://schemas.microsoft.com/office/powerpoint/2010/main" val="13499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287687" y="188640"/>
            <a:ext cx="4464497"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FINANSOWANIE</a:t>
            </a:r>
          </a:p>
        </p:txBody>
      </p:sp>
      <p:sp>
        <p:nvSpPr>
          <p:cNvPr id="5" name="Prostokąt 4"/>
          <p:cNvSpPr/>
          <p:nvPr/>
        </p:nvSpPr>
        <p:spPr>
          <a:xfrm>
            <a:off x="263352" y="980728"/>
            <a:ext cx="9865096" cy="5201424"/>
          </a:xfrm>
          <a:prstGeom prst="rect">
            <a:avLst/>
          </a:prstGeom>
        </p:spPr>
        <p:txBody>
          <a:bodyPr wrap="square">
            <a:spAutoFit/>
          </a:bodyPr>
          <a:lstStyle/>
          <a:p>
            <a:r>
              <a:rPr lang="pl-PL" sz="2000" b="1" dirty="0">
                <a:latin typeface="Arial" panose="020B0604020202020204" pitchFamily="34" charset="0"/>
                <a:cs typeface="Arial" panose="020B0604020202020204" pitchFamily="34" charset="0"/>
              </a:rPr>
              <a:t>VAT – PODATEK OD TOWARÓW I USŁUG</a:t>
            </a:r>
          </a:p>
          <a:p>
            <a:endParaRPr lang="pl-PL" sz="2000" b="1"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KPO</a:t>
            </a:r>
          </a:p>
          <a:p>
            <a:r>
              <a:rPr lang="pl-PL" sz="2000" dirty="0">
                <a:latin typeface="Arial" panose="020B0604020202020204" pitchFamily="34" charset="0"/>
                <a:cs typeface="Arial" panose="020B0604020202020204" pitchFamily="34" charset="0"/>
              </a:rPr>
              <a:t>Uzupełniająco do kwoty 35 862 zł na utworzenie 1 miejsca opieki, ostatecznym odbiorcom mogą przysługiwać środki na finansowanie podatku VAT przypadającego na wydatki ponoszone z KPO, które to środki będą pochodzić z budżetu państwa. </a:t>
            </a:r>
          </a:p>
          <a:p>
            <a:r>
              <a:rPr lang="pl-PL" sz="2000" dirty="0">
                <a:latin typeface="Arial" panose="020B0604020202020204" pitchFamily="34" charset="0"/>
                <a:cs typeface="Arial" panose="020B0604020202020204" pitchFamily="34" charset="0"/>
              </a:rPr>
              <a:t>Wysokość dofinansowania może zostać zwiększona o wartość podatku VAT, </a:t>
            </a:r>
          </a:p>
          <a:p>
            <a:r>
              <a:rPr lang="pl-PL" sz="2000" dirty="0">
                <a:latin typeface="Arial" panose="020B0604020202020204" pitchFamily="34" charset="0"/>
                <a:cs typeface="Arial" panose="020B0604020202020204" pitchFamily="34" charset="0"/>
              </a:rPr>
              <a:t>z wyjątkiem przypadków, gdy podmiot posiada prawną możliwość odzyskania tego podatku.</a:t>
            </a:r>
          </a:p>
          <a:p>
            <a:endParaRPr lang="pl-PL" sz="2000" b="1"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FERS</a:t>
            </a:r>
          </a:p>
          <a:p>
            <a:r>
              <a:rPr lang="pl-PL" sz="2000" dirty="0">
                <a:latin typeface="Arial" panose="020B0604020202020204" pitchFamily="34" charset="0"/>
                <a:cs typeface="Arial" panose="020B0604020202020204" pitchFamily="34" charset="0"/>
              </a:rPr>
              <a:t>Dofinansowanie nie będzie uwzględniać wartości podatku VAT, jeśli podmiot posiada prawną możliwość odzyskania tego podatku.</a:t>
            </a:r>
          </a:p>
          <a:p>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0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287687" y="188640"/>
            <a:ext cx="4464497"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FINANSOWANIE</a:t>
            </a:r>
          </a:p>
        </p:txBody>
      </p:sp>
      <p:sp>
        <p:nvSpPr>
          <p:cNvPr id="5" name="Prostokąt 4"/>
          <p:cNvSpPr/>
          <p:nvPr/>
        </p:nvSpPr>
        <p:spPr>
          <a:xfrm>
            <a:off x="263352" y="980728"/>
            <a:ext cx="9865096" cy="6124754"/>
          </a:xfrm>
          <a:prstGeom prst="rect">
            <a:avLst/>
          </a:prstGeom>
        </p:spPr>
        <p:txBody>
          <a:bodyPr wrap="square">
            <a:spAutoFit/>
          </a:bodyPr>
          <a:lstStyle/>
          <a:p>
            <a:r>
              <a:rPr lang="pl-PL" sz="2000" b="1" dirty="0">
                <a:latin typeface="Arial" panose="020B0604020202020204" pitchFamily="34" charset="0"/>
                <a:cs typeface="Arial" panose="020B0604020202020204" pitchFamily="34" charset="0"/>
              </a:rPr>
              <a:t>JEDNO MIEJSCE MOŻE BYĆ FINANSOWANE TYLKO Z KPO LUB FERS</a:t>
            </a:r>
          </a:p>
          <a:p>
            <a:r>
              <a:rPr lang="pl-PL" sz="2000" dirty="0">
                <a:latin typeface="Arial" panose="020B0604020202020204" pitchFamily="34" charset="0"/>
                <a:cs typeface="Arial" panose="020B0604020202020204" pitchFamily="34" charset="0"/>
              </a:rPr>
              <a:t>Środki z KPO mogą zostać przeznaczone na tworzenie nowych miejsc opieki, pod warunkiem, że na te miejsca nie zostały przeznaczone środki na tworzenie z FERS.</a:t>
            </a:r>
          </a:p>
          <a:p>
            <a:r>
              <a:rPr lang="pl-PL" sz="2000" dirty="0">
                <a:latin typeface="Arial" panose="020B0604020202020204" pitchFamily="34" charset="0"/>
                <a:cs typeface="Arial" panose="020B0604020202020204" pitchFamily="34" charset="0"/>
              </a:rPr>
              <a:t>Środki z FERS mogą zostać przeznaczone na tworzenie nowych miejsc opieki, pod warunkiem, że na te miejsca nie zostały przeznaczone środki na tworzenie z KPO.</a:t>
            </a:r>
          </a:p>
          <a:p>
            <a:endParaRPr lang="pl-PL" sz="2000" b="1" dirty="0">
              <a:latin typeface="Arial" panose="020B0604020202020204" pitchFamily="34" charset="0"/>
              <a:cs typeface="Arial" panose="020B0604020202020204" pitchFamily="34" charset="0"/>
            </a:endParaRPr>
          </a:p>
          <a:p>
            <a:r>
              <a:rPr lang="pl-PL" sz="2000" b="1" dirty="0">
                <a:latin typeface="Arial" panose="020B0604020202020204" pitchFamily="34" charset="0"/>
                <a:cs typeface="Arial" panose="020B0604020202020204" pitchFamily="34" charset="0"/>
              </a:rPr>
              <a:t>WNIOSKOWANIE O DOFINANSOWANIE FUNKCJONOWANIA UTWORZONYCH MIEJSC JEST OBOWIĄZKOWE</a:t>
            </a:r>
          </a:p>
          <a:p>
            <a:r>
              <a:rPr lang="pl-PL" sz="2000" dirty="0">
                <a:latin typeface="Arial" panose="020B0604020202020204" pitchFamily="34" charset="0"/>
                <a:cs typeface="Arial" panose="020B0604020202020204" pitchFamily="34" charset="0"/>
              </a:rPr>
              <a:t>Ostateczni odbiorcy wsparcia, tworzący ze środków KPO bądź FERS nowe miejsca opieki, są zobowiązani do zapewnienia funkcjonowania tych miejsc przez łącznie 36  miesięcy, przy czym  mają zagwarantowane dofinansowywanie funkcjonowania tychże miejsc przez pierwsze 12 miesięcy, a następnie przez kolejne 24 miesiące (łącznie przez 36 miesięcy) po utworzeniu. Oznacza to, że tworząc miejsca opieki ze środków Programu, obojętnie czy ze środków KPO, czy ze środków FERS, </a:t>
            </a:r>
            <a:r>
              <a:rPr lang="pl-PL" sz="2000" b="1" dirty="0">
                <a:latin typeface="Arial" panose="020B0604020202020204" pitchFamily="34" charset="0"/>
                <a:cs typeface="Arial" panose="020B0604020202020204" pitchFamily="34" charset="0"/>
              </a:rPr>
              <a:t>nie można zrezygnować ze środków na dofinansowanie funkcjonowania utworzonych miejsc</a:t>
            </a:r>
            <a:r>
              <a:rPr lang="pl-PL" sz="2000" dirty="0">
                <a:latin typeface="Arial" panose="020B0604020202020204" pitchFamily="34" charset="0"/>
                <a:cs typeface="Arial" panose="020B0604020202020204" pitchFamily="34" charset="0"/>
              </a:rPr>
              <a:t>. </a:t>
            </a:r>
          </a:p>
          <a:p>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79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rostokąt 4"/>
          <p:cNvSpPr/>
          <p:nvPr/>
        </p:nvSpPr>
        <p:spPr>
          <a:xfrm>
            <a:off x="657265" y="1484784"/>
            <a:ext cx="9505056" cy="830997"/>
          </a:xfrm>
          <a:prstGeom prst="rect">
            <a:avLst/>
          </a:prstGeom>
        </p:spPr>
        <p:txBody>
          <a:bodyPr wrap="square">
            <a:spAutoFit/>
          </a:bodyPr>
          <a:lstStyle/>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052299236"/>
              </p:ext>
            </p:extLst>
          </p:nvPr>
        </p:nvGraphicFramePr>
        <p:xfrm>
          <a:off x="483638" y="476672"/>
          <a:ext cx="9826961" cy="576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pole tekstowe 3"/>
          <p:cNvSpPr txBox="1"/>
          <p:nvPr/>
        </p:nvSpPr>
        <p:spPr>
          <a:xfrm>
            <a:off x="6168008" y="4509120"/>
            <a:ext cx="4142591" cy="1569660"/>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Miejsca obsadzone </a:t>
            </a:r>
            <a:r>
              <a:rPr lang="pl-PL" sz="1600" dirty="0">
                <a:latin typeface="Arial" panose="020B0604020202020204" pitchFamily="34" charset="0"/>
                <a:cs typeface="Arial" panose="020B0604020202020204" pitchFamily="34" charset="0"/>
              </a:rPr>
              <a:t>- miejsca, na które zapisano dziecko, tj. podmiot prowadzący instytucję opieki zawarł umowę z rodzicem lub dziecko zostało zapisane do instytucji opieki prowadzonej przez JST zgodnie z procedurami w niej obowiązującymi</a:t>
            </a:r>
            <a:r>
              <a:rPr lang="pl-PL" sz="16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4875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1631504" y="1844824"/>
            <a:ext cx="7152456" cy="861774"/>
          </a:xfrm>
          <a:prstGeom prst="rect">
            <a:avLst/>
          </a:prstGeom>
        </p:spPr>
        <p:txBody>
          <a:bodyPr wrap="square">
            <a:spAutoFit/>
          </a:bodyPr>
          <a:lstStyle/>
          <a:p>
            <a:endParaRPr lang="pl-PL" sz="1000" b="1" dirty="0">
              <a:latin typeface="Arial" panose="020B0604020202020204" pitchFamily="34" charset="0"/>
              <a:cs typeface="Arial" panose="020B0604020202020204" pitchFamily="34" charset="0"/>
            </a:endParaRPr>
          </a:p>
          <a:p>
            <a:endParaRPr lang="pl-PL" sz="1000" b="1" dirty="0">
              <a:latin typeface="Arial" panose="020B0604020202020204" pitchFamily="34" charset="0"/>
              <a:cs typeface="Arial" panose="020B0604020202020204" pitchFamily="34" charset="0"/>
            </a:endParaRPr>
          </a:p>
          <a:p>
            <a:endParaRPr lang="pl-PL" sz="1000" b="1" dirty="0">
              <a:latin typeface="Arial" panose="020B0604020202020204" pitchFamily="34" charset="0"/>
              <a:cs typeface="Arial" panose="020B0604020202020204" pitchFamily="34" charset="0"/>
            </a:endParaRPr>
          </a:p>
          <a:p>
            <a:endParaRPr lang="pl-PL" sz="1000" b="1" dirty="0">
              <a:latin typeface="Arial" panose="020B0604020202020204" pitchFamily="34" charset="0"/>
              <a:cs typeface="Arial" panose="020B0604020202020204" pitchFamily="34" charset="0"/>
            </a:endParaRPr>
          </a:p>
          <a:p>
            <a:endParaRPr lang="pl-PL" sz="1000" b="1" dirty="0">
              <a:latin typeface="Arial" panose="020B0604020202020204" pitchFamily="34" charset="0"/>
              <a:cs typeface="Arial" panose="020B0604020202020204" pitchFamily="34" charset="0"/>
            </a:endParaRPr>
          </a:p>
        </p:txBody>
      </p:sp>
      <p:sp>
        <p:nvSpPr>
          <p:cNvPr id="3" name="pole tekstowe 2">
            <a:extLst>
              <a:ext uri="{FF2B5EF4-FFF2-40B4-BE49-F238E27FC236}">
                <a16:creationId xmlns:a16="http://schemas.microsoft.com/office/drawing/2014/main" id="{1B6580CF-9F46-41B7-B409-D17D3C2DA7E6}"/>
              </a:ext>
            </a:extLst>
          </p:cNvPr>
          <p:cNvSpPr txBox="1"/>
          <p:nvPr/>
        </p:nvSpPr>
        <p:spPr>
          <a:xfrm>
            <a:off x="743236" y="1124744"/>
            <a:ext cx="8928992" cy="4678204"/>
          </a:xfrm>
          <a:prstGeom prst="rect">
            <a:avLst/>
          </a:prstGeom>
          <a:noFill/>
        </p:spPr>
        <p:txBody>
          <a:bodyPr wrap="square" rtlCol="0">
            <a:spAutoFit/>
          </a:bodyPr>
          <a:lstStyle/>
          <a:p>
            <a:pPr algn="ctr"/>
            <a:r>
              <a:rPr lang="pl-PL" sz="4400" b="1" dirty="0"/>
              <a:t>MALUCH+ 2022-2029</a:t>
            </a:r>
          </a:p>
          <a:p>
            <a:pPr algn="ctr"/>
            <a:r>
              <a:rPr lang="pl-PL" sz="4400" b="1" dirty="0"/>
              <a:t>ZAŁOŻENIA</a:t>
            </a:r>
          </a:p>
          <a:p>
            <a:pPr algn="ctr"/>
            <a:r>
              <a:rPr lang="pl-PL" sz="4400" b="1" dirty="0"/>
              <a:t>NOWEGO PROGRAMU </a:t>
            </a:r>
          </a:p>
          <a:p>
            <a:pPr algn="ctr"/>
            <a:endParaRPr lang="pl-PL" sz="4400" b="1" dirty="0"/>
          </a:p>
          <a:p>
            <a:pPr algn="ctr"/>
            <a:endParaRPr lang="pl-PL" sz="3400" b="1" dirty="0"/>
          </a:p>
          <a:p>
            <a:pPr algn="ctr"/>
            <a:endParaRPr lang="pl-PL" sz="4400" dirty="0"/>
          </a:p>
          <a:p>
            <a:pPr algn="ctr"/>
            <a:endParaRPr lang="pl-PL" sz="4400" dirty="0"/>
          </a:p>
        </p:txBody>
      </p:sp>
      <p:pic>
        <p:nvPicPr>
          <p:cNvPr id="7" name="Obraz 6"/>
          <p:cNvPicPr/>
          <p:nvPr/>
        </p:nvPicPr>
        <p:blipFill>
          <a:blip r:embed="rId4" cstate="print">
            <a:extLst>
              <a:ext uri="{28A0092B-C50C-407E-A947-70E740481C1C}">
                <a14:useLocalDpi xmlns:a14="http://schemas.microsoft.com/office/drawing/2010/main" val="0"/>
              </a:ext>
            </a:extLst>
          </a:blip>
          <a:stretch>
            <a:fillRect/>
          </a:stretch>
        </p:blipFill>
        <p:spPr>
          <a:xfrm>
            <a:off x="1631504" y="3983871"/>
            <a:ext cx="7521575" cy="2152650"/>
          </a:xfrm>
          <a:prstGeom prst="rect">
            <a:avLst/>
          </a:prstGeom>
        </p:spPr>
      </p:pic>
    </p:spTree>
    <p:extLst>
      <p:ext uri="{BB962C8B-B14F-4D97-AF65-F5344CB8AC3E}">
        <p14:creationId xmlns:p14="http://schemas.microsoft.com/office/powerpoint/2010/main" val="380028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rostokąt 4"/>
          <p:cNvSpPr/>
          <p:nvPr/>
        </p:nvSpPr>
        <p:spPr>
          <a:xfrm>
            <a:off x="657265" y="1484784"/>
            <a:ext cx="9505056" cy="1877437"/>
          </a:xfrm>
          <a:prstGeom prst="rect">
            <a:avLst/>
          </a:prstGeom>
        </p:spPr>
        <p:txBody>
          <a:bodyPr wrap="square">
            <a:spAutoFit/>
          </a:bodyPr>
          <a:lstStyle/>
          <a:p>
            <a:pPr marL="342900" indent="-342900">
              <a:spcAft>
                <a:spcPts val="1200"/>
              </a:spcAft>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pPr marL="800100" lvl="1" indent="-342900">
              <a:spcAft>
                <a:spcPts val="1200"/>
              </a:spcAft>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3672772423"/>
              </p:ext>
            </p:extLst>
          </p:nvPr>
        </p:nvGraphicFramePr>
        <p:xfrm>
          <a:off x="206826" y="341003"/>
          <a:ext cx="11217766" cy="5394960"/>
        </p:xfrm>
        <a:graphic>
          <a:graphicData uri="http://schemas.openxmlformats.org/drawingml/2006/table">
            <a:tbl>
              <a:tblPr firstRow="1" bandRow="1">
                <a:tableStyleId>{F5AB1C69-6EDB-4FF4-983F-18BD219EF322}</a:tableStyleId>
              </a:tblPr>
              <a:tblGrid>
                <a:gridCol w="1435608">
                  <a:extLst>
                    <a:ext uri="{9D8B030D-6E8A-4147-A177-3AD203B41FA5}">
                      <a16:colId xmlns:a16="http://schemas.microsoft.com/office/drawing/2014/main" val="374123030"/>
                    </a:ext>
                  </a:extLst>
                </a:gridCol>
                <a:gridCol w="5375179">
                  <a:extLst>
                    <a:ext uri="{9D8B030D-6E8A-4147-A177-3AD203B41FA5}">
                      <a16:colId xmlns:a16="http://schemas.microsoft.com/office/drawing/2014/main" val="997985617"/>
                    </a:ext>
                  </a:extLst>
                </a:gridCol>
                <a:gridCol w="4406979">
                  <a:extLst>
                    <a:ext uri="{9D8B030D-6E8A-4147-A177-3AD203B41FA5}">
                      <a16:colId xmlns:a16="http://schemas.microsoft.com/office/drawing/2014/main" val="326404661"/>
                    </a:ext>
                  </a:extLst>
                </a:gridCol>
              </a:tblGrid>
              <a:tr h="576064">
                <a:tc>
                  <a:txBody>
                    <a:bodyPr/>
                    <a:lstStyle/>
                    <a:p>
                      <a:pPr algn="ctr"/>
                      <a:r>
                        <a:rPr lang="pl-PL" sz="1800" dirty="0">
                          <a:solidFill>
                            <a:schemeClr val="tx1"/>
                          </a:solidFill>
                          <a:latin typeface="Arial" panose="020B0604020202020204" pitchFamily="34" charset="0"/>
                          <a:cs typeface="Arial" panose="020B0604020202020204" pitchFamily="34" charset="0"/>
                        </a:rPr>
                        <a:t>ŚRODKI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a:solidFill>
                            <a:schemeClr val="tx1"/>
                          </a:solidFill>
                          <a:latin typeface="Arial" panose="020B0604020202020204" pitchFamily="34" charset="0"/>
                          <a:cs typeface="Arial" panose="020B0604020202020204" pitchFamily="34" charset="0"/>
                        </a:rPr>
                        <a:t>JEDNOSTKI </a:t>
                      </a:r>
                      <a:r>
                        <a:rPr lang="pl-PL" sz="1800" baseline="0" dirty="0">
                          <a:solidFill>
                            <a:schemeClr val="tx1"/>
                          </a:solidFill>
                          <a:latin typeface="Arial" panose="020B0604020202020204" pitchFamily="34" charset="0"/>
                          <a:cs typeface="Arial" panose="020B0604020202020204" pitchFamily="34" charset="0"/>
                        </a:rPr>
                        <a:t>SAMORZĄDU</a:t>
                      </a:r>
                      <a:r>
                        <a:rPr lang="pl-PL" sz="1800" dirty="0">
                          <a:solidFill>
                            <a:schemeClr val="tx1"/>
                          </a:solidFill>
                          <a:latin typeface="Arial" panose="020B0604020202020204" pitchFamily="34" charset="0"/>
                          <a:cs typeface="Arial" panose="020B0604020202020204" pitchFamily="34" charset="0"/>
                        </a:rPr>
                        <a:t> TERYTORIALNEGO</a:t>
                      </a:r>
                    </a:p>
                    <a:p>
                      <a:pPr algn="ctr"/>
                      <a:endParaRPr lang="pl-PL" sz="18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a:solidFill>
                            <a:schemeClr val="tx1"/>
                          </a:solidFill>
                          <a:latin typeface="Arial" panose="020B0604020202020204" pitchFamily="34" charset="0"/>
                          <a:cs typeface="Arial" panose="020B0604020202020204" pitchFamily="34" charset="0"/>
                        </a:rPr>
                        <a:t>PODMIOTY INNE NIŻ JST</a:t>
                      </a:r>
                    </a:p>
                    <a:p>
                      <a:pPr algn="ctr"/>
                      <a:endParaRPr lang="pl-PL" sz="1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0112571"/>
                  </a:ext>
                </a:extLst>
              </a:tr>
              <a:tr h="4032448">
                <a:tc>
                  <a:txBody>
                    <a:bodyPr/>
                    <a:lstStyle/>
                    <a:p>
                      <a:r>
                        <a:rPr lang="pl-PL" sz="1800" b="1" dirty="0">
                          <a:latin typeface="Arial" panose="020B0604020202020204" pitchFamily="34" charset="0"/>
                          <a:cs typeface="Arial" panose="020B0604020202020204" pitchFamily="34" charset="0"/>
                        </a:rPr>
                        <a:t>KPO</a:t>
                      </a:r>
                    </a:p>
                    <a:p>
                      <a:r>
                        <a:rPr lang="pl-PL" sz="1800" dirty="0">
                          <a:latin typeface="Arial" panose="020B0604020202020204" pitchFamily="34" charset="0"/>
                          <a:cs typeface="Arial" panose="020B0604020202020204" pitchFamily="34" charset="0"/>
                        </a:rPr>
                        <a:t>miejsca w</a:t>
                      </a:r>
                    </a:p>
                    <a:p>
                      <a:r>
                        <a:rPr lang="pl-PL" sz="1800" dirty="0">
                          <a:latin typeface="Arial" panose="020B0604020202020204" pitchFamily="34" charset="0"/>
                          <a:cs typeface="Arial" panose="020B0604020202020204" pitchFamily="34" charset="0"/>
                        </a:rPr>
                        <a:t>żłobkach i</a:t>
                      </a:r>
                    </a:p>
                    <a:p>
                      <a:r>
                        <a:rPr lang="pl-PL" sz="1800" dirty="0">
                          <a:latin typeface="Arial" panose="020B0604020202020204" pitchFamily="34" charset="0"/>
                          <a:cs typeface="Arial" panose="020B0604020202020204" pitchFamily="34" charset="0"/>
                        </a:rPr>
                        <a:t>klubach dziecięcych</a:t>
                      </a:r>
                      <a:endParaRPr lang="pl-PL" sz="1800" b="0" dirty="0">
                        <a:latin typeface="Arial" panose="020B0604020202020204" pitchFamily="34" charset="0"/>
                        <a:cs typeface="Arial" panose="020B0604020202020204" pitchFamily="34" charset="0"/>
                      </a:endParaRPr>
                    </a:p>
                  </a:txBody>
                  <a:tcPr/>
                </a:tc>
                <a:tc>
                  <a:txBody>
                    <a:bodyPr/>
                    <a:lstStyle/>
                    <a:p>
                      <a:pPr marL="0" indent="0">
                        <a:buFont typeface="Wingdings" panose="05000000000000000000" pitchFamily="2" charset="2"/>
                        <a:buNone/>
                      </a:pPr>
                      <a:r>
                        <a:rPr lang="pl-PL" sz="1800" b="1" dirty="0">
                          <a:latin typeface="Arial" panose="020B0604020202020204" pitchFamily="34" charset="0"/>
                          <a:cs typeface="Arial" panose="020B0604020202020204" pitchFamily="34" charset="0"/>
                        </a:rPr>
                        <a:t>KOSZTY</a:t>
                      </a:r>
                      <a:r>
                        <a:rPr lang="pl-PL" sz="1800" b="1" baseline="0" dirty="0">
                          <a:latin typeface="Arial" panose="020B0604020202020204" pitchFamily="34" charset="0"/>
                          <a:cs typeface="Arial" panose="020B0604020202020204" pitchFamily="34" charset="0"/>
                        </a:rPr>
                        <a:t> PODSTAWOWE</a:t>
                      </a:r>
                    </a:p>
                    <a:p>
                      <a:pPr marL="0" indent="0">
                        <a:buFont typeface="Wingdings" panose="05000000000000000000" pitchFamily="2" charset="2"/>
                        <a:buNone/>
                      </a:pPr>
                      <a:r>
                        <a:rPr lang="pl-PL" sz="1800" dirty="0">
                          <a:latin typeface="Arial" panose="020B0604020202020204" pitchFamily="34" charset="0"/>
                          <a:cs typeface="Arial" panose="020B0604020202020204" pitchFamily="34" charset="0"/>
                        </a:rPr>
                        <a:t>a.</a:t>
                      </a:r>
                      <a:r>
                        <a:rPr lang="pl-PL" sz="1800" baseline="0" dirty="0">
                          <a:latin typeface="Arial" panose="020B0604020202020204" pitchFamily="34" charset="0"/>
                          <a:cs typeface="Arial" panose="020B0604020202020204" pitchFamily="34" charset="0"/>
                        </a:rPr>
                        <a:t> </a:t>
                      </a:r>
                      <a:r>
                        <a:rPr lang="pl-PL" sz="1800" dirty="0">
                          <a:latin typeface="Arial" panose="020B0604020202020204" pitchFamily="34" charset="0"/>
                          <a:cs typeface="Arial" panose="020B0604020202020204" pitchFamily="34" charset="0"/>
                        </a:rPr>
                        <a:t>ZAKUP</a:t>
                      </a:r>
                      <a:r>
                        <a:rPr lang="pl-PL" sz="1800" baseline="0" dirty="0">
                          <a:latin typeface="Arial" panose="020B0604020202020204" pitchFamily="34" charset="0"/>
                          <a:cs typeface="Arial" panose="020B0604020202020204" pitchFamily="34" charset="0"/>
                        </a:rPr>
                        <a:t> NIERUCHOMOŚCI (GRUNT, BUDYNEK, LOKAL)</a:t>
                      </a:r>
                    </a:p>
                    <a:p>
                      <a:pPr marL="0" indent="0">
                        <a:buFont typeface="Wingdings" panose="05000000000000000000" pitchFamily="2" charset="2"/>
                        <a:buNone/>
                      </a:pPr>
                      <a:r>
                        <a:rPr lang="pl-PL" sz="1800" dirty="0">
                          <a:latin typeface="Arial" panose="020B0604020202020204" pitchFamily="34" charset="0"/>
                          <a:cs typeface="Arial" panose="020B0604020202020204" pitchFamily="34" charset="0"/>
                        </a:rPr>
                        <a:t>b. BUDOWA</a:t>
                      </a:r>
                      <a:r>
                        <a:rPr lang="pl-PL" sz="1800" baseline="0" dirty="0">
                          <a:latin typeface="Arial" panose="020B0604020202020204" pitchFamily="34" charset="0"/>
                          <a:cs typeface="Arial" panose="020B0604020202020204" pitchFamily="34" charset="0"/>
                        </a:rPr>
                        <a:t> (RÓWNIEŻ </a:t>
                      </a:r>
                      <a:r>
                        <a:rPr lang="pl-PL" sz="1800" dirty="0">
                          <a:latin typeface="Arial" panose="020B0604020202020204" pitchFamily="34" charset="0"/>
                          <a:cs typeface="Arial" panose="020B0604020202020204" pitchFamily="34" charset="0"/>
                        </a:rPr>
                        <a:t>ODBUDOWA,</a:t>
                      </a:r>
                      <a:r>
                        <a:rPr lang="pl-PL" sz="1800" baseline="0" dirty="0">
                          <a:latin typeface="Arial" panose="020B0604020202020204" pitchFamily="34" charset="0"/>
                          <a:cs typeface="Arial" panose="020B0604020202020204" pitchFamily="34" charset="0"/>
                        </a:rPr>
                        <a:t> ROZBUDOWA, NADBUDOWA)</a:t>
                      </a:r>
                      <a:endParaRPr lang="pl-PL" sz="18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pl-PL" sz="1800" dirty="0">
                          <a:latin typeface="Arial" panose="020B0604020202020204" pitchFamily="34" charset="0"/>
                          <a:cs typeface="Arial" panose="020B0604020202020204" pitchFamily="34" charset="0"/>
                        </a:rPr>
                        <a:t>c. ADAPTACJA</a:t>
                      </a:r>
                    </a:p>
                    <a:p>
                      <a:pPr marL="285750" indent="-285750">
                        <a:buFont typeface="Wingdings" panose="05000000000000000000" pitchFamily="2" charset="2"/>
                        <a:buChar char="§"/>
                      </a:pPr>
                      <a:endParaRPr lang="pl-PL" sz="18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pl-PL" sz="1800" b="1" dirty="0">
                          <a:latin typeface="Arial" panose="020B0604020202020204" pitchFamily="34" charset="0"/>
                          <a:cs typeface="Arial" panose="020B0604020202020204" pitchFamily="34" charset="0"/>
                        </a:rPr>
                        <a:t>KOSZTY</a:t>
                      </a:r>
                      <a:r>
                        <a:rPr lang="pl-PL" sz="1800" b="1" baseline="0" dirty="0">
                          <a:latin typeface="Arial" panose="020B0604020202020204" pitchFamily="34" charset="0"/>
                          <a:cs typeface="Arial" panose="020B0604020202020204" pitchFamily="34" charset="0"/>
                        </a:rPr>
                        <a:t> UZUPEŁNIAJACE do a-c</a:t>
                      </a:r>
                    </a:p>
                    <a:p>
                      <a:pPr marL="285750" indent="-285750">
                        <a:buFont typeface="Wingdings" panose="05000000000000000000" pitchFamily="2" charset="2"/>
                        <a:buChar char="§"/>
                      </a:pPr>
                      <a:r>
                        <a:rPr lang="pl-PL" sz="1800" dirty="0">
                          <a:latin typeface="Arial" panose="020B0604020202020204" pitchFamily="34" charset="0"/>
                          <a:cs typeface="Arial" panose="020B0604020202020204" pitchFamily="34" charset="0"/>
                        </a:rPr>
                        <a:t>ROZBIÓRKA</a:t>
                      </a:r>
                    </a:p>
                    <a:p>
                      <a:pPr marL="285750" indent="-285750">
                        <a:buFont typeface="Wingdings" panose="05000000000000000000" pitchFamily="2" charset="2"/>
                        <a:buChar char="§"/>
                      </a:pPr>
                      <a:r>
                        <a:rPr lang="pl-PL" sz="1800" dirty="0">
                          <a:latin typeface="Arial" panose="020B0604020202020204" pitchFamily="34" charset="0"/>
                          <a:cs typeface="Arial" panose="020B0604020202020204" pitchFamily="34" charset="0"/>
                        </a:rPr>
                        <a:t>MONTAŻ</a:t>
                      </a:r>
                    </a:p>
                    <a:p>
                      <a:pPr marL="285750" indent="-285750">
                        <a:buFont typeface="Wingdings" panose="05000000000000000000" pitchFamily="2" charset="2"/>
                        <a:buChar char="§"/>
                      </a:pPr>
                      <a:r>
                        <a:rPr lang="pl-PL" sz="1800" dirty="0">
                          <a:latin typeface="Arial" panose="020B0604020202020204" pitchFamily="34" charset="0"/>
                          <a:cs typeface="Arial" panose="020B0604020202020204" pitchFamily="34" charset="0"/>
                        </a:rPr>
                        <a:t>ZAKUP I MONTAŻ WYPOSAŻENIA</a:t>
                      </a:r>
                    </a:p>
                    <a:p>
                      <a:pPr marL="285750" indent="-285750">
                        <a:buFont typeface="Wingdings" panose="05000000000000000000" pitchFamily="2" charset="2"/>
                        <a:buChar char="§"/>
                      </a:pPr>
                      <a:r>
                        <a:rPr lang="pl-PL" sz="1800" dirty="0">
                          <a:latin typeface="Arial" panose="020B0604020202020204" pitchFamily="34" charset="0"/>
                          <a:cs typeface="Arial" panose="020B0604020202020204" pitchFamily="34" charset="0"/>
                        </a:rPr>
                        <a:t>ZAKUP POMOCY DO PROWADZENIA ZAJĘĆ</a:t>
                      </a:r>
                    </a:p>
                    <a:p>
                      <a:pPr marL="285750" indent="-285750">
                        <a:buFont typeface="Wingdings" panose="05000000000000000000" pitchFamily="2" charset="2"/>
                        <a:buChar char="§"/>
                      </a:pPr>
                      <a:r>
                        <a:rPr lang="pl-PL" sz="1800" dirty="0">
                          <a:latin typeface="Arial" panose="020B0604020202020204" pitchFamily="34" charset="0"/>
                          <a:cs typeface="Arial" panose="020B0604020202020204" pitchFamily="34" charset="0"/>
                        </a:rPr>
                        <a:t>UTWORZENIE</a:t>
                      </a:r>
                      <a:r>
                        <a:rPr lang="pl-PL" sz="1800" baseline="0" dirty="0">
                          <a:latin typeface="Arial" panose="020B0604020202020204" pitchFamily="34" charset="0"/>
                          <a:cs typeface="Arial" panose="020B0604020202020204" pitchFamily="34" charset="0"/>
                        </a:rPr>
                        <a:t> PLACU ZABAW</a:t>
                      </a:r>
                    </a:p>
                    <a:p>
                      <a:pPr marL="285750" indent="-285750">
                        <a:buFont typeface="Wingdings" panose="05000000000000000000" pitchFamily="2" charset="2"/>
                        <a:buChar char="§"/>
                      </a:pPr>
                      <a:r>
                        <a:rPr lang="pl-PL" sz="1800" baseline="0" dirty="0">
                          <a:latin typeface="Arial" panose="020B0604020202020204" pitchFamily="34" charset="0"/>
                          <a:cs typeface="Arial" panose="020B0604020202020204" pitchFamily="34" charset="0"/>
                        </a:rPr>
                        <a:t>DOSTOSOWANIE OTOCZENIA (OGRODZENIE, ZIELEŃ, CHODNIKI)</a:t>
                      </a:r>
                    </a:p>
                    <a:p>
                      <a:pPr marL="285750" indent="-285750">
                        <a:buFont typeface="Wingdings" panose="05000000000000000000" pitchFamily="2" charset="2"/>
                        <a:buChar char="§"/>
                      </a:pPr>
                      <a:r>
                        <a:rPr lang="pl-PL" sz="1800" baseline="0" dirty="0">
                          <a:latin typeface="Arial" panose="020B0604020202020204" pitchFamily="34" charset="0"/>
                          <a:cs typeface="Arial" panose="020B0604020202020204" pitchFamily="34" charset="0"/>
                        </a:rPr>
                        <a:t>PROMOCJA I INFORMACJA KPO</a:t>
                      </a:r>
                      <a:endParaRPr lang="pl-PL" sz="1800" dirty="0">
                        <a:latin typeface="Arial" panose="020B0604020202020204" pitchFamily="34" charset="0"/>
                        <a:cs typeface="Arial" panose="020B0604020202020204" pitchFamily="34" charset="0"/>
                      </a:endParaRPr>
                    </a:p>
                    <a:p>
                      <a:endParaRPr lang="pl-PL"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800" b="1" dirty="0">
                          <a:latin typeface="Arial" panose="020B0604020202020204" pitchFamily="34" charset="0"/>
                          <a:cs typeface="Arial" panose="020B0604020202020204" pitchFamily="34" charset="0"/>
                        </a:rPr>
                        <a:t>KOSZTY</a:t>
                      </a:r>
                      <a:r>
                        <a:rPr lang="pl-PL" sz="1800" b="1" baseline="0" dirty="0">
                          <a:latin typeface="Arial" panose="020B0604020202020204" pitchFamily="34" charset="0"/>
                          <a:cs typeface="Arial" panose="020B0604020202020204" pitchFamily="34" charset="0"/>
                        </a:rPr>
                        <a:t> PODSTAWOWE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pl-PL" sz="1800" dirty="0">
                          <a:latin typeface="Arial" panose="020B0604020202020204" pitchFamily="34" charset="0"/>
                          <a:cs typeface="Arial" panose="020B0604020202020204" pitchFamily="34" charset="0"/>
                        </a:rPr>
                        <a:t>ADAPTACJA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pl-PL" sz="18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pl-PL" sz="18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pl-PL" sz="18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pl-PL" sz="18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pl-PL" sz="1800" dirty="0">
                        <a:latin typeface="Arial" panose="020B0604020202020204" pitchFamily="34" charset="0"/>
                        <a:cs typeface="Arial" panose="020B0604020202020204" pitchFamily="34" charset="0"/>
                      </a:endParaRPr>
                    </a:p>
                    <a:p>
                      <a:r>
                        <a:rPr lang="pl-PL" sz="1800" b="1" dirty="0">
                          <a:latin typeface="Arial" panose="020B0604020202020204" pitchFamily="34" charset="0"/>
                          <a:cs typeface="Arial" panose="020B0604020202020204" pitchFamily="34" charset="0"/>
                        </a:rPr>
                        <a:t>KOSZTY UZUPEŁNIAJACE</a:t>
                      </a:r>
                    </a:p>
                    <a:p>
                      <a:pPr marL="285750" indent="-285750">
                        <a:buFont typeface="Wingdings" panose="05000000000000000000" pitchFamily="2" charset="2"/>
                        <a:buChar char="§"/>
                      </a:pPr>
                      <a:r>
                        <a:rPr lang="pl-PL" sz="1800" dirty="0">
                          <a:latin typeface="Arial" panose="020B0604020202020204" pitchFamily="34" charset="0"/>
                          <a:cs typeface="Arial" panose="020B0604020202020204" pitchFamily="34" charset="0"/>
                        </a:rPr>
                        <a:t>ZAKUP I MONTAŻ WYPOSAŻENIA</a:t>
                      </a:r>
                    </a:p>
                    <a:p>
                      <a:pPr marL="285750" indent="-285750">
                        <a:buFont typeface="Wingdings" panose="05000000000000000000" pitchFamily="2" charset="2"/>
                        <a:buChar char="§"/>
                      </a:pPr>
                      <a:r>
                        <a:rPr lang="pl-PL" sz="1800" dirty="0">
                          <a:latin typeface="Arial" panose="020B0604020202020204" pitchFamily="34" charset="0"/>
                          <a:cs typeface="Arial" panose="020B0604020202020204" pitchFamily="34" charset="0"/>
                        </a:rPr>
                        <a:t>ZAKUP POMOCY DO PROWADZENIA ZAJĘĆ</a:t>
                      </a:r>
                    </a:p>
                    <a:p>
                      <a:pPr marL="285750" indent="-285750">
                        <a:buFont typeface="Wingdings" panose="05000000000000000000" pitchFamily="2" charset="2"/>
                        <a:buChar char="§"/>
                      </a:pPr>
                      <a:r>
                        <a:rPr lang="pl-PL" sz="1800" dirty="0">
                          <a:latin typeface="Arial" panose="020B0604020202020204" pitchFamily="34" charset="0"/>
                          <a:cs typeface="Arial" panose="020B0604020202020204" pitchFamily="34" charset="0"/>
                        </a:rPr>
                        <a:t>UTWORZENIE</a:t>
                      </a:r>
                      <a:r>
                        <a:rPr lang="pl-PL" sz="1800" baseline="0" dirty="0">
                          <a:latin typeface="Arial" panose="020B0604020202020204" pitchFamily="34" charset="0"/>
                          <a:cs typeface="Arial" panose="020B0604020202020204" pitchFamily="34" charset="0"/>
                        </a:rPr>
                        <a:t> PLACU ZABAW</a:t>
                      </a:r>
                    </a:p>
                    <a:p>
                      <a:pPr marL="285750" indent="-285750">
                        <a:buFont typeface="Wingdings" panose="05000000000000000000" pitchFamily="2" charset="2"/>
                        <a:buChar char="§"/>
                      </a:pPr>
                      <a:r>
                        <a:rPr lang="pl-PL" sz="1800" baseline="0" dirty="0">
                          <a:latin typeface="Arial" panose="020B0604020202020204" pitchFamily="34" charset="0"/>
                          <a:cs typeface="Arial" panose="020B0604020202020204" pitchFamily="34" charset="0"/>
                        </a:rPr>
                        <a:t>DOSTOSOWANIE OTOCZENIA (OGRODZENIE, ZIELEŃ, CHODNIKI)</a:t>
                      </a:r>
                    </a:p>
                    <a:p>
                      <a:pPr marL="285750" indent="-285750">
                        <a:buFont typeface="Wingdings" panose="05000000000000000000" pitchFamily="2" charset="2"/>
                        <a:buChar char="§"/>
                      </a:pPr>
                      <a:r>
                        <a:rPr lang="pl-PL" sz="1800" baseline="0" dirty="0">
                          <a:latin typeface="Arial" panose="020B0604020202020204" pitchFamily="34" charset="0"/>
                          <a:cs typeface="Arial" panose="020B0604020202020204" pitchFamily="34" charset="0"/>
                        </a:rPr>
                        <a:t>PROMOCJA I INFORMACJA KPO</a:t>
                      </a:r>
                    </a:p>
                  </a:txBody>
                  <a:tcPr/>
                </a:tc>
                <a:extLst>
                  <a:ext uri="{0D108BD9-81ED-4DB2-BD59-A6C34878D82A}">
                    <a16:rowId xmlns:a16="http://schemas.microsoft.com/office/drawing/2014/main" val="4054008010"/>
                  </a:ext>
                </a:extLst>
              </a:tr>
            </a:tbl>
          </a:graphicData>
        </a:graphic>
      </p:graphicFrame>
      <p:sp>
        <p:nvSpPr>
          <p:cNvPr id="2" name="pole tekstowe 1"/>
          <p:cNvSpPr txBox="1"/>
          <p:nvPr/>
        </p:nvSpPr>
        <p:spPr>
          <a:xfrm>
            <a:off x="206826" y="5751203"/>
            <a:ext cx="10353670"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ADAPTACJA - dostosowanie budynków lub pomieszczeń do wymogów budowlanych, sanitarno-higienicznych, bezpieczeństwa przeciwpożarowego, organizacja kuchni, szatni</a:t>
            </a:r>
          </a:p>
        </p:txBody>
      </p:sp>
    </p:spTree>
    <p:extLst>
      <p:ext uri="{BB962C8B-B14F-4D97-AF65-F5344CB8AC3E}">
        <p14:creationId xmlns:p14="http://schemas.microsoft.com/office/powerpoint/2010/main" val="30569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rostokąt 4"/>
          <p:cNvSpPr/>
          <p:nvPr/>
        </p:nvSpPr>
        <p:spPr>
          <a:xfrm>
            <a:off x="657265" y="1484784"/>
            <a:ext cx="9505056" cy="1877437"/>
          </a:xfrm>
          <a:prstGeom prst="rect">
            <a:avLst/>
          </a:prstGeom>
        </p:spPr>
        <p:txBody>
          <a:bodyPr wrap="square">
            <a:spAutoFit/>
          </a:bodyPr>
          <a:lstStyle/>
          <a:p>
            <a:pPr marL="342900" indent="-342900">
              <a:spcAft>
                <a:spcPts val="1200"/>
              </a:spcAft>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pPr marL="800100" lvl="1" indent="-342900">
              <a:spcAft>
                <a:spcPts val="1200"/>
              </a:spcAft>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907879376"/>
              </p:ext>
            </p:extLst>
          </p:nvPr>
        </p:nvGraphicFramePr>
        <p:xfrm>
          <a:off x="191345" y="476673"/>
          <a:ext cx="9000999" cy="3960439"/>
        </p:xfrm>
        <a:graphic>
          <a:graphicData uri="http://schemas.openxmlformats.org/drawingml/2006/table">
            <a:tbl>
              <a:tblPr firstRow="1" bandRow="1">
                <a:tableStyleId>{F5AB1C69-6EDB-4FF4-983F-18BD219EF322}</a:tableStyleId>
              </a:tblPr>
              <a:tblGrid>
                <a:gridCol w="2430269">
                  <a:extLst>
                    <a:ext uri="{9D8B030D-6E8A-4147-A177-3AD203B41FA5}">
                      <a16:colId xmlns:a16="http://schemas.microsoft.com/office/drawing/2014/main" val="374123030"/>
                    </a:ext>
                  </a:extLst>
                </a:gridCol>
                <a:gridCol w="6570730">
                  <a:extLst>
                    <a:ext uri="{9D8B030D-6E8A-4147-A177-3AD203B41FA5}">
                      <a16:colId xmlns:a16="http://schemas.microsoft.com/office/drawing/2014/main" val="997985617"/>
                    </a:ext>
                  </a:extLst>
                </a:gridCol>
              </a:tblGrid>
              <a:tr h="975628">
                <a:tc>
                  <a:txBody>
                    <a:bodyPr/>
                    <a:lstStyle/>
                    <a:p>
                      <a:pPr algn="ctr"/>
                      <a:r>
                        <a:rPr lang="pl-PL" sz="1700" baseline="0" dirty="0">
                          <a:solidFill>
                            <a:schemeClr val="tx1"/>
                          </a:solidFill>
                          <a:latin typeface="Arial" panose="020B0604020202020204" pitchFamily="34" charset="0"/>
                          <a:cs typeface="Arial" panose="020B0604020202020204" pitchFamily="34" charset="0"/>
                        </a:rPr>
                        <a:t>ŚRODKI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700" baseline="0" dirty="0">
                          <a:solidFill>
                            <a:schemeClr val="tx1"/>
                          </a:solidFill>
                          <a:latin typeface="Arial" panose="020B0604020202020204" pitchFamily="34" charset="0"/>
                          <a:cs typeface="Arial" panose="020B0604020202020204" pitchFamily="34" charset="0"/>
                        </a:rPr>
                        <a:t>JEDNOSTKI SAMORZĄDU TERYTORIALNEGO</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700" baseline="0" dirty="0">
                          <a:solidFill>
                            <a:schemeClr val="tx1"/>
                          </a:solidFill>
                          <a:latin typeface="Arial" panose="020B0604020202020204" pitchFamily="34" charset="0"/>
                          <a:cs typeface="Arial" panose="020B0604020202020204" pitchFamily="34" charset="0"/>
                        </a:rPr>
                        <a:t>I PODMIOTY INNE NIŻ JST</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700" baseline="0" dirty="0">
                          <a:solidFill>
                            <a:schemeClr val="tx1"/>
                          </a:solidFill>
                          <a:latin typeface="Arial" panose="020B0604020202020204" pitchFamily="34" charset="0"/>
                          <a:cs typeface="Arial" panose="020B0604020202020204" pitchFamily="34" charset="0"/>
                        </a:rPr>
                        <a:t>TWORZENIE</a:t>
                      </a:r>
                    </a:p>
                  </a:txBody>
                  <a:tcPr/>
                </a:tc>
                <a:extLst>
                  <a:ext uri="{0D108BD9-81ED-4DB2-BD59-A6C34878D82A}">
                    <a16:rowId xmlns:a16="http://schemas.microsoft.com/office/drawing/2014/main" val="2990112571"/>
                  </a:ext>
                </a:extLst>
              </a:tr>
              <a:tr h="2984811">
                <a:tc>
                  <a:txBody>
                    <a:bodyPr/>
                    <a:lstStyle/>
                    <a:p>
                      <a:r>
                        <a:rPr lang="pl-PL" sz="1800" b="1" dirty="0">
                          <a:latin typeface="Arial" panose="020B0604020202020204" pitchFamily="34" charset="0"/>
                          <a:cs typeface="Arial" panose="020B0604020202020204" pitchFamily="34" charset="0"/>
                        </a:rPr>
                        <a:t>FERS</a:t>
                      </a:r>
                    </a:p>
                    <a:p>
                      <a:r>
                        <a:rPr lang="pl-PL" sz="1800" dirty="0">
                          <a:latin typeface="Arial" panose="020B0604020202020204" pitchFamily="34" charset="0"/>
                          <a:cs typeface="Arial" panose="020B0604020202020204" pitchFamily="34" charset="0"/>
                        </a:rPr>
                        <a:t>na miejsca w</a:t>
                      </a:r>
                    </a:p>
                    <a:p>
                      <a:r>
                        <a:rPr lang="pl-PL" sz="1800" dirty="0">
                          <a:latin typeface="Arial" panose="020B0604020202020204" pitchFamily="34" charset="0"/>
                          <a:cs typeface="Arial" panose="020B0604020202020204" pitchFamily="34" charset="0"/>
                        </a:rPr>
                        <a:t>żłobkach</a:t>
                      </a:r>
                    </a:p>
                    <a:p>
                      <a:r>
                        <a:rPr lang="pl-PL" sz="1800" dirty="0">
                          <a:latin typeface="Arial" panose="020B0604020202020204" pitchFamily="34" charset="0"/>
                          <a:cs typeface="Arial" panose="020B0604020202020204" pitchFamily="34" charset="0"/>
                        </a:rPr>
                        <a:t>klubach dziecięcych</a:t>
                      </a:r>
                    </a:p>
                    <a:p>
                      <a:r>
                        <a:rPr lang="pl-PL" sz="1800" dirty="0">
                          <a:latin typeface="Arial" panose="020B0604020202020204" pitchFamily="34" charset="0"/>
                          <a:cs typeface="Arial" panose="020B0604020202020204" pitchFamily="34" charset="0"/>
                        </a:rPr>
                        <a:t>i</a:t>
                      </a:r>
                      <a:r>
                        <a:rPr lang="pl-PL" sz="1800" baseline="0" dirty="0">
                          <a:latin typeface="Arial" panose="020B0604020202020204" pitchFamily="34" charset="0"/>
                          <a:cs typeface="Arial" panose="020B0604020202020204" pitchFamily="34" charset="0"/>
                        </a:rPr>
                        <a:t> </a:t>
                      </a:r>
                      <a:r>
                        <a:rPr lang="pl-PL" sz="1800" dirty="0">
                          <a:latin typeface="Arial" panose="020B0604020202020204" pitchFamily="34" charset="0"/>
                          <a:cs typeface="Arial" panose="020B0604020202020204" pitchFamily="34" charset="0"/>
                        </a:rPr>
                        <a:t>u</a:t>
                      </a:r>
                      <a:r>
                        <a:rPr lang="pl-PL" sz="1800" baseline="0" dirty="0">
                          <a:latin typeface="Arial" panose="020B0604020202020204" pitchFamily="34" charset="0"/>
                          <a:cs typeface="Arial" panose="020B0604020202020204" pitchFamily="34" charset="0"/>
                        </a:rPr>
                        <a:t> </a:t>
                      </a:r>
                      <a:r>
                        <a:rPr lang="pl-PL" sz="1800" dirty="0">
                          <a:latin typeface="Arial" panose="020B0604020202020204" pitchFamily="34" charset="0"/>
                          <a:cs typeface="Arial" panose="020B0604020202020204" pitchFamily="34" charset="0"/>
                        </a:rPr>
                        <a:t>dziennych opiekunów</a:t>
                      </a:r>
                      <a:endParaRPr lang="pl-PL" sz="1800" b="0" dirty="0">
                        <a:latin typeface="Arial" panose="020B0604020202020204" pitchFamily="34" charset="0"/>
                        <a:cs typeface="Arial" panose="020B0604020202020204" pitchFamily="34" charset="0"/>
                      </a:endParaRPr>
                    </a:p>
                  </a:txBody>
                  <a:tcPr/>
                </a:tc>
                <a:tc>
                  <a:txBody>
                    <a:bodyPr/>
                    <a:lstStyle/>
                    <a:p>
                      <a:pPr marL="0" indent="0">
                        <a:buFont typeface="Wingdings" panose="05000000000000000000" pitchFamily="2" charset="2"/>
                        <a:buNone/>
                      </a:pPr>
                      <a:r>
                        <a:rPr lang="pl-PL" sz="1800" b="1" dirty="0">
                          <a:latin typeface="Arial" panose="020B0604020202020204" pitchFamily="34" charset="0"/>
                          <a:cs typeface="Arial" panose="020B0604020202020204" pitchFamily="34" charset="0"/>
                        </a:rPr>
                        <a:t>KOSZTY</a:t>
                      </a:r>
                      <a:r>
                        <a:rPr lang="pl-PL" sz="1800" b="1" baseline="0" dirty="0">
                          <a:latin typeface="Arial" panose="020B0604020202020204" pitchFamily="34" charset="0"/>
                          <a:cs typeface="Arial" panose="020B0604020202020204" pitchFamily="34" charset="0"/>
                        </a:rPr>
                        <a:t> PODSTAWOWE</a:t>
                      </a:r>
                    </a:p>
                    <a:p>
                      <a:pPr marL="0" indent="0">
                        <a:buFont typeface="Wingdings" panose="05000000000000000000" pitchFamily="2" charset="2"/>
                        <a:buNone/>
                      </a:pPr>
                      <a:r>
                        <a:rPr lang="pl-PL" sz="1800" dirty="0">
                          <a:latin typeface="Arial" panose="020B0604020202020204" pitchFamily="34" charset="0"/>
                          <a:cs typeface="Arial" panose="020B0604020202020204" pitchFamily="34" charset="0"/>
                        </a:rPr>
                        <a:t>a. ADAPTACJA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pl-PL" sz="1800" dirty="0">
                          <a:latin typeface="Arial" panose="020B0604020202020204" pitchFamily="34" charset="0"/>
                          <a:cs typeface="Arial" panose="020B0604020202020204" pitchFamily="34" charset="0"/>
                        </a:rPr>
                        <a:t>b. ZAKUP I MONTAŻ WYPOSAŻENIA</a:t>
                      </a:r>
                    </a:p>
                    <a:p>
                      <a:pPr marL="285750" indent="-285750">
                        <a:buFont typeface="Wingdings" panose="05000000000000000000" pitchFamily="2" charset="2"/>
                        <a:buChar char="§"/>
                      </a:pPr>
                      <a:endParaRPr lang="pl-PL" sz="180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pl-PL" sz="1800" b="1" dirty="0">
                          <a:latin typeface="Arial" panose="020B0604020202020204" pitchFamily="34" charset="0"/>
                          <a:cs typeface="Arial" panose="020B0604020202020204" pitchFamily="34" charset="0"/>
                        </a:rPr>
                        <a:t>KOSZTY</a:t>
                      </a:r>
                      <a:r>
                        <a:rPr lang="pl-PL" sz="1800" b="1" baseline="0" dirty="0">
                          <a:latin typeface="Arial" panose="020B0604020202020204" pitchFamily="34" charset="0"/>
                          <a:cs typeface="Arial" panose="020B0604020202020204" pitchFamily="34" charset="0"/>
                        </a:rPr>
                        <a:t> UZUPEŁNIAJACE do a-b</a:t>
                      </a:r>
                    </a:p>
                    <a:p>
                      <a:pPr marL="285750" indent="-285750">
                        <a:buFont typeface="Wingdings" panose="05000000000000000000" pitchFamily="2" charset="2"/>
                        <a:buChar char="§"/>
                      </a:pPr>
                      <a:r>
                        <a:rPr lang="pl-PL" sz="1800" dirty="0">
                          <a:latin typeface="Arial" panose="020B0604020202020204" pitchFamily="34" charset="0"/>
                          <a:cs typeface="Arial" panose="020B0604020202020204" pitchFamily="34" charset="0"/>
                        </a:rPr>
                        <a:t>ZAKUP POMOCY DO PROWADZENIA ZAJĘĆ</a:t>
                      </a:r>
                    </a:p>
                    <a:p>
                      <a:pPr marL="285750" indent="-285750">
                        <a:buFont typeface="Wingdings" panose="05000000000000000000" pitchFamily="2" charset="2"/>
                        <a:buChar char="§"/>
                      </a:pPr>
                      <a:r>
                        <a:rPr lang="pl-PL" sz="1800" dirty="0">
                          <a:latin typeface="Arial" panose="020B0604020202020204" pitchFamily="34" charset="0"/>
                          <a:cs typeface="Arial" panose="020B0604020202020204" pitchFamily="34" charset="0"/>
                        </a:rPr>
                        <a:t>UTWORZENIE</a:t>
                      </a:r>
                      <a:r>
                        <a:rPr lang="pl-PL" sz="1800" baseline="0" dirty="0">
                          <a:latin typeface="Arial" panose="020B0604020202020204" pitchFamily="34" charset="0"/>
                          <a:cs typeface="Arial" panose="020B0604020202020204" pitchFamily="34" charset="0"/>
                        </a:rPr>
                        <a:t> PLACU ZABAW</a:t>
                      </a:r>
                    </a:p>
                    <a:p>
                      <a:pPr marL="285750" indent="-285750">
                        <a:buFont typeface="Wingdings" panose="05000000000000000000" pitchFamily="2" charset="2"/>
                        <a:buChar char="§"/>
                      </a:pPr>
                      <a:r>
                        <a:rPr lang="pl-PL" sz="1800" baseline="0" dirty="0">
                          <a:latin typeface="Arial" panose="020B0604020202020204" pitchFamily="34" charset="0"/>
                          <a:cs typeface="Arial" panose="020B0604020202020204" pitchFamily="34" charset="0"/>
                        </a:rPr>
                        <a:t>DOSTOSOWANIE OTOCZENIA (URZĄDZENIE ZIELENI, OGRODZENIA, CHODNIKA)</a:t>
                      </a:r>
                    </a:p>
                    <a:p>
                      <a:pPr marL="285750" indent="-285750">
                        <a:buFont typeface="Wingdings" panose="05000000000000000000" pitchFamily="2" charset="2"/>
                        <a:buChar char="§"/>
                      </a:pPr>
                      <a:r>
                        <a:rPr lang="pl-PL" sz="1800" baseline="0" dirty="0">
                          <a:latin typeface="Arial" panose="020B0604020202020204" pitchFamily="34" charset="0"/>
                          <a:cs typeface="Arial" panose="020B0604020202020204" pitchFamily="34" charset="0"/>
                        </a:rPr>
                        <a:t>PROMOCJA I INFORMACJA FERS</a:t>
                      </a:r>
                      <a:endParaRPr lang="pl-PL"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4008010"/>
                  </a:ext>
                </a:extLst>
              </a:tr>
            </a:tbl>
          </a:graphicData>
        </a:graphic>
      </p:graphicFrame>
      <p:sp>
        <p:nvSpPr>
          <p:cNvPr id="2" name="pole tekstowe 1"/>
          <p:cNvSpPr txBox="1"/>
          <p:nvPr/>
        </p:nvSpPr>
        <p:spPr>
          <a:xfrm>
            <a:off x="203447" y="4706559"/>
            <a:ext cx="8856984" cy="646331"/>
          </a:xfrm>
          <a:prstGeom prst="rect">
            <a:avLst/>
          </a:prstGeom>
          <a:noFill/>
        </p:spPr>
        <p:txBody>
          <a:bodyPr wrap="square" rtlCol="0">
            <a:spAutoFit/>
          </a:bodyPr>
          <a:lstStyle/>
          <a:p>
            <a:r>
              <a:rPr lang="pl-PL" dirty="0">
                <a:latin typeface="Arial" panose="020B0604020202020204" pitchFamily="34" charset="0"/>
                <a:cs typeface="Arial" panose="020B0604020202020204" pitchFamily="34" charset="0"/>
              </a:rPr>
              <a:t>Środki na finansowanie podatku VAT przypadającego na wydatki w ramach realizacji zadania finansowanego ze środków KPO będą pochodzić z budżetu państwa.</a:t>
            </a:r>
            <a:endParaRPr lang="pl-PL" dirty="0"/>
          </a:p>
        </p:txBody>
      </p:sp>
    </p:spTree>
    <p:extLst>
      <p:ext uri="{BB962C8B-B14F-4D97-AF65-F5344CB8AC3E}">
        <p14:creationId xmlns:p14="http://schemas.microsoft.com/office/powerpoint/2010/main" val="207374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271464" y="260648"/>
            <a:ext cx="7920880" cy="584775"/>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WYMOGI PRAWNE </a:t>
            </a:r>
          </a:p>
        </p:txBody>
      </p:sp>
      <p:sp>
        <p:nvSpPr>
          <p:cNvPr id="5" name="Prostokąt 4"/>
          <p:cNvSpPr/>
          <p:nvPr/>
        </p:nvSpPr>
        <p:spPr>
          <a:xfrm>
            <a:off x="335360" y="917912"/>
            <a:ext cx="9505056" cy="5940088"/>
          </a:xfrm>
          <a:prstGeom prst="rect">
            <a:avLst/>
          </a:prstGeom>
        </p:spPr>
        <p:txBody>
          <a:bodyPr wrap="square">
            <a:spAutoFit/>
          </a:bodyPr>
          <a:lstStyle/>
          <a:p>
            <a:r>
              <a:rPr lang="pl-PL" sz="2000" dirty="0">
                <a:latin typeface="Arial" panose="020B0604020202020204" pitchFamily="34" charset="0"/>
                <a:cs typeface="Arial" panose="020B0604020202020204" pitchFamily="34" charset="0"/>
              </a:rPr>
              <a:t>Ustawa z 4 lutego 2011 r. o opiece nad dziećmi do lat 3 (Dz. U. z 2022 r. poz. 1324 z </a:t>
            </a:r>
            <a:r>
              <a:rPr lang="pl-PL" sz="2000" dirty="0" err="1">
                <a:latin typeface="Arial" panose="020B0604020202020204" pitchFamily="34" charset="0"/>
                <a:cs typeface="Arial" panose="020B0604020202020204" pitchFamily="34" charset="0"/>
              </a:rPr>
              <a:t>późn</a:t>
            </a:r>
            <a:r>
              <a:rPr lang="pl-PL" sz="2000" dirty="0">
                <a:latin typeface="Arial" panose="020B0604020202020204" pitchFamily="34" charset="0"/>
                <a:cs typeface="Arial" panose="020B0604020202020204" pitchFamily="34" charset="0"/>
              </a:rPr>
              <a:t>. zm.) określa:</a:t>
            </a:r>
          </a:p>
          <a:p>
            <a:r>
              <a:rPr lang="pl-PL" sz="2000" dirty="0">
                <a:latin typeface="Arial" panose="020B0604020202020204" pitchFamily="34" charset="0"/>
                <a:cs typeface="Arial" panose="020B0604020202020204" pitchFamily="34" charset="0"/>
              </a:rPr>
              <a:t>1)  zasady organizowania i funkcjonowania opieki nad dziećmi w wieku do lat 3;</a:t>
            </a:r>
          </a:p>
          <a:p>
            <a:r>
              <a:rPr lang="pl-PL" sz="2000" dirty="0">
                <a:latin typeface="Arial" panose="020B0604020202020204" pitchFamily="34" charset="0"/>
                <a:cs typeface="Arial" panose="020B0604020202020204" pitchFamily="34" charset="0"/>
              </a:rPr>
              <a:t>2)  warunki świadczonych usług;</a:t>
            </a:r>
          </a:p>
          <a:p>
            <a:r>
              <a:rPr lang="pl-PL" sz="2000" dirty="0">
                <a:latin typeface="Arial" panose="020B0604020202020204" pitchFamily="34" charset="0"/>
                <a:cs typeface="Arial" panose="020B0604020202020204" pitchFamily="34" charset="0"/>
              </a:rPr>
              <a:t>3)  kwalifikacje osób sprawujących opiekę;</a:t>
            </a:r>
          </a:p>
          <a:p>
            <a:r>
              <a:rPr lang="pl-PL" sz="2000" dirty="0">
                <a:latin typeface="Arial" panose="020B0604020202020204" pitchFamily="34" charset="0"/>
                <a:cs typeface="Arial" panose="020B0604020202020204" pitchFamily="34" charset="0"/>
              </a:rPr>
              <a:t>4)  zasady finansowania opieki;</a:t>
            </a:r>
          </a:p>
          <a:p>
            <a:r>
              <a:rPr lang="pl-PL" sz="2000" dirty="0">
                <a:latin typeface="Arial" panose="020B0604020202020204" pitchFamily="34" charset="0"/>
                <a:cs typeface="Arial" panose="020B0604020202020204" pitchFamily="34" charset="0"/>
              </a:rPr>
              <a:t>5)  nadzór nad warunkami i jakością sprawowanej opieki.</a:t>
            </a:r>
          </a:p>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Rozporządzenie Ministra Pracy i Polityki Społecznej w sprawie wymagań lokalowych i sanitarnych jakie musi spełniać lokal, w którym ma być prowadzony żłobek lub klub dziecięcy (Dz.U. z 2019 r. poz. 72)</a:t>
            </a:r>
          </a:p>
          <a:p>
            <a:r>
              <a:rPr lang="pl-PL" sz="2000" dirty="0">
                <a:latin typeface="Arial" panose="020B0604020202020204" pitchFamily="34" charset="0"/>
                <a:cs typeface="Arial" panose="020B0604020202020204" pitchFamily="34" charset="0"/>
              </a:rPr>
              <a:t>określa wymogi lokalowe, sanitarne i przeciwpożarowe </a:t>
            </a:r>
          </a:p>
          <a:p>
            <a:r>
              <a:rPr lang="pl-PL" sz="2000" dirty="0">
                <a:latin typeface="Arial" panose="020B0604020202020204" pitchFamily="34" charset="0"/>
                <a:cs typeface="Arial" panose="020B0604020202020204" pitchFamily="34" charset="0"/>
              </a:rPr>
              <a:t>- spełnienie ww. wymogów jest niezbędne do uzyskania </a:t>
            </a:r>
          </a:p>
          <a:p>
            <a:r>
              <a:rPr lang="pl-PL" sz="2000" dirty="0">
                <a:latin typeface="Arial" panose="020B0604020202020204" pitchFamily="34" charset="0"/>
                <a:cs typeface="Arial" panose="020B0604020202020204" pitchFamily="34" charset="0"/>
              </a:rPr>
              <a:t>opinii w zakresie bezpieczeństwa pożarowego lokalu wydawanej przez Państwową Straż Pożarną</a:t>
            </a:r>
          </a:p>
          <a:p>
            <a:r>
              <a:rPr lang="pl-PL" sz="2000" dirty="0">
                <a:latin typeface="Arial" panose="020B0604020202020204" pitchFamily="34" charset="0"/>
                <a:cs typeface="Arial" panose="020B0604020202020204" pitchFamily="34" charset="0"/>
              </a:rPr>
              <a:t>decyzji właściwego państwowego inspektora sanitarnego, określającej m.in.  maksymalną liczbę miejsc w żłobku</a:t>
            </a:r>
          </a:p>
          <a:p>
            <a:pPr marL="457200" indent="-457200">
              <a:buAutoNum type="arabicPeriod"/>
            </a:pPr>
            <a:endParaRPr lang="pl-PL" sz="2000" dirty="0">
              <a:latin typeface="Arial" panose="020B0604020202020204" pitchFamily="34" charset="0"/>
              <a:cs typeface="Arial" panose="020B0604020202020204" pitchFamily="34" charset="0"/>
            </a:endParaRPr>
          </a:p>
          <a:p>
            <a:pPr marL="457200" indent="-457200">
              <a:buAutoNum type="arabicPeriod"/>
            </a:pP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40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199456" y="476672"/>
            <a:ext cx="7920880" cy="1569660"/>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ROZLICZENIE EFEKTU RZECZOWEGO TWORZENIE</a:t>
            </a:r>
          </a:p>
          <a:p>
            <a:pPr algn="ct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623392" y="1916832"/>
            <a:ext cx="9505056" cy="3600986"/>
          </a:xfrm>
          <a:prstGeom prst="rect">
            <a:avLst/>
          </a:prstGeom>
        </p:spPr>
        <p:txBody>
          <a:bodyPr wrap="square">
            <a:spAutoFit/>
          </a:bodyPr>
          <a:lstStyle/>
          <a:p>
            <a:pPr>
              <a:spcAft>
                <a:spcPts val="1200"/>
              </a:spcAft>
            </a:pPr>
            <a:r>
              <a:rPr lang="pl-PL" sz="2000" dirty="0">
                <a:latin typeface="Arial" panose="020B0604020202020204" pitchFamily="34" charset="0"/>
                <a:cs typeface="Arial" panose="020B0604020202020204" pitchFamily="34" charset="0"/>
              </a:rPr>
              <a:t>Nowoutworzone miejsca opieki muszą spełniać wymogi wynikające z ustawy o opiece nad dziećmi do lat 3 określone dla następujących instytucjonalnych form opieki: </a:t>
            </a:r>
          </a:p>
          <a:p>
            <a:pPr>
              <a:spcAft>
                <a:spcPts val="1200"/>
              </a:spcAft>
            </a:pPr>
            <a:r>
              <a:rPr lang="pl-PL" sz="2000" dirty="0">
                <a:latin typeface="Arial" panose="020B0604020202020204" pitchFamily="34" charset="0"/>
                <a:cs typeface="Arial" panose="020B0604020202020204" pitchFamily="34" charset="0"/>
              </a:rPr>
              <a:t>a) żłobek i klub dziecięcy (rozdział 2 ustawy o opiece nad dziećmi do lat 3), w szczególności warunek dotyczący zapewnienia opieki nad dziećmi do lat 3 do 10 godzin dziennie;</a:t>
            </a:r>
          </a:p>
          <a:p>
            <a:pPr>
              <a:spcAft>
                <a:spcPts val="1200"/>
              </a:spcAft>
            </a:pPr>
            <a:r>
              <a:rPr lang="pl-PL" sz="2000" dirty="0">
                <a:latin typeface="Arial" panose="020B0604020202020204" pitchFamily="34" charset="0"/>
                <a:cs typeface="Arial" panose="020B0604020202020204" pitchFamily="34" charset="0"/>
              </a:rPr>
              <a:t>b) dzienny opiekun (rozdział 4 ustawy o opiece nad dziećmi do lat 3). </a:t>
            </a:r>
          </a:p>
          <a:p>
            <a:pPr marL="457200" indent="-457200">
              <a:spcAft>
                <a:spcPts val="1200"/>
              </a:spcAft>
              <a:buAutoNum type="arabicPeriod"/>
            </a:pPr>
            <a:endParaRPr lang="pl-PL" sz="2400" dirty="0">
              <a:latin typeface="Arial" panose="020B0604020202020204" pitchFamily="34" charset="0"/>
              <a:cs typeface="Arial" panose="020B0604020202020204" pitchFamily="34" charset="0"/>
            </a:endParaRPr>
          </a:p>
          <a:p>
            <a:pPr marL="457200" indent="-457200">
              <a:spcAft>
                <a:spcPts val="1200"/>
              </a:spcAft>
              <a:buAutoNum type="arabicPeriod"/>
            </a:pP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30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479376" y="404664"/>
            <a:ext cx="9793088" cy="1077218"/>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NIEKTÓRE OBOWIĄZKI INFORMACYJNE</a:t>
            </a:r>
          </a:p>
          <a:p>
            <a:pPr algn="ct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263352" y="1124744"/>
            <a:ext cx="9505056" cy="5170646"/>
          </a:xfrm>
          <a:prstGeom prst="rect">
            <a:avLst/>
          </a:prstGeom>
        </p:spPr>
        <p:txBody>
          <a:bodyPr wrap="square">
            <a:spAutoFit/>
          </a:bodyPr>
          <a:lstStyle/>
          <a:p>
            <a:pPr marL="342900" indent="-342900">
              <a:spcAft>
                <a:spcPts val="1200"/>
              </a:spcAft>
              <a:buFont typeface="Wingdings" panose="05000000000000000000" pitchFamily="2" charset="2"/>
              <a:buChar char="q"/>
            </a:pPr>
            <a:r>
              <a:rPr lang="pl-PL" sz="2000" dirty="0">
                <a:latin typeface="Arial" panose="020B0604020202020204" pitchFamily="34" charset="0"/>
                <a:cs typeface="Arial" panose="020B0604020202020204" pitchFamily="34" charset="0"/>
              </a:rPr>
              <a:t>w przypadku zadania dofinansowanego ze środków </a:t>
            </a:r>
            <a:r>
              <a:rPr lang="pl-PL" sz="2000" b="1" dirty="0">
                <a:latin typeface="Arial" panose="020B0604020202020204" pitchFamily="34" charset="0"/>
                <a:cs typeface="Arial" panose="020B0604020202020204" pitchFamily="34" charset="0"/>
              </a:rPr>
              <a:t>KPO</a:t>
            </a:r>
            <a:r>
              <a:rPr lang="pl-PL" sz="2000" dirty="0">
                <a:latin typeface="Arial" panose="020B0604020202020204" pitchFamily="34" charset="0"/>
                <a:cs typeface="Arial" panose="020B0604020202020204" pitchFamily="34" charset="0"/>
              </a:rPr>
              <a:t> – realizacja obowiązków informacyjno-promocyjnych przewidzianych dla ostatecznego odbiorcy wsparcia  w Strategii Promocji i Informacji Krajowego Planu Odbudowy i Zwiększenia Odporności, dostępnej na stronie: </a:t>
            </a:r>
            <a:r>
              <a:rPr lang="pl-PL" sz="2000" dirty="0">
                <a:latin typeface="Arial" panose="020B0604020202020204" pitchFamily="34" charset="0"/>
                <a:cs typeface="Arial" panose="020B0604020202020204" pitchFamily="34" charset="0"/>
                <a:hlinkClick r:id="rId4"/>
              </a:rPr>
              <a:t>https://www.gov.pl/web/planodbudowy/strategia-promocji-i-informacji-kpo</a:t>
            </a:r>
            <a:endParaRPr lang="pl-PL" sz="20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r>
              <a:rPr lang="pl-PL" sz="2000" dirty="0">
                <a:latin typeface="Arial" panose="020B0604020202020204" pitchFamily="34" charset="0"/>
                <a:cs typeface="Arial" panose="020B0604020202020204" pitchFamily="34" charset="0"/>
              </a:rPr>
              <a:t>w przypadku zadania dofinansowanego ze środków </a:t>
            </a:r>
            <a:r>
              <a:rPr lang="pl-PL" sz="2000" b="1" dirty="0">
                <a:latin typeface="Arial" panose="020B0604020202020204" pitchFamily="34" charset="0"/>
                <a:cs typeface="Arial" panose="020B0604020202020204" pitchFamily="34" charset="0"/>
              </a:rPr>
              <a:t>FERS</a:t>
            </a:r>
            <a:r>
              <a:rPr lang="pl-PL" sz="2000" dirty="0">
                <a:latin typeface="Arial" panose="020B0604020202020204" pitchFamily="34" charset="0"/>
                <a:cs typeface="Arial" panose="020B0604020202020204" pitchFamily="34" charset="0"/>
              </a:rPr>
              <a:t> -  umieszczenie w miejscu realizacji zadania tablicy informacyjnej, zgodnie z zasadami wskazanymi na stronie: </a:t>
            </a:r>
            <a:r>
              <a:rPr lang="pl-PL" sz="2000" dirty="0">
                <a:latin typeface="Arial" panose="020B0604020202020204" pitchFamily="34" charset="0"/>
                <a:cs typeface="Arial" panose="020B0604020202020204" pitchFamily="34" charset="0"/>
                <a:hlinkClick r:id="rId5"/>
              </a:rPr>
              <a:t>https://www.funduszeeuropejskie.gov.pl/strony/o-funduszach/fundusze-2021-2027/prawo-i-dokumenty/zasady-komunikacji-fe/</a:t>
            </a:r>
            <a:endParaRPr lang="pl-PL" sz="2000"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q"/>
            </a:pPr>
            <a:r>
              <a:rPr lang="pl-PL" sz="2000" dirty="0">
                <a:latin typeface="Arial" panose="020B0604020202020204" pitchFamily="34" charset="0"/>
                <a:cs typeface="Arial" panose="020B0604020202020204" pitchFamily="34" charset="0"/>
              </a:rPr>
              <a:t> zamieszczenie w miejscu realizacji zadania, tablicy informacyjnej, dotyczącej uczestniczenia w </a:t>
            </a:r>
            <a:r>
              <a:rPr lang="pl-PL" sz="2000" b="1" dirty="0">
                <a:latin typeface="Arial" panose="020B0604020202020204" pitchFamily="34" charset="0"/>
                <a:cs typeface="Arial" panose="020B0604020202020204" pitchFamily="34" charset="0"/>
              </a:rPr>
              <a:t>Programie</a:t>
            </a:r>
            <a:r>
              <a:rPr lang="pl-PL" sz="2000" dirty="0">
                <a:latin typeface="Arial" panose="020B0604020202020204" pitchFamily="34" charset="0"/>
                <a:cs typeface="Arial" panose="020B0604020202020204" pitchFamily="34" charset="0"/>
              </a:rPr>
              <a:t> - zgodnej ze wzorem przygotowanym przez Ministra stanowiącym załącznik nr 2 do Programu</a:t>
            </a:r>
          </a:p>
          <a:p>
            <a:pPr marL="342900" indent="-342900">
              <a:spcAft>
                <a:spcPts val="1200"/>
              </a:spcAft>
              <a:buFont typeface="Wingdings" panose="05000000000000000000" pitchFamily="2" charset="2"/>
              <a:buChar char="q"/>
            </a:pPr>
            <a:r>
              <a:rPr lang="pl-PL" sz="2000" dirty="0">
                <a:latin typeface="Arial" panose="020B0604020202020204" pitchFamily="34" charset="0"/>
                <a:cs typeface="Arial" panose="020B0604020202020204" pitchFamily="34" charset="0"/>
              </a:rPr>
              <a:t>umieszczanie odpowiedniego ciągu logotypów i informacji o współfinansowaniu zadania ze środków KPO i EFS+ w dokumentach informacyjnych oraz umowach</a:t>
            </a:r>
          </a:p>
        </p:txBody>
      </p:sp>
    </p:spTree>
    <p:extLst>
      <p:ext uri="{BB962C8B-B14F-4D97-AF65-F5344CB8AC3E}">
        <p14:creationId xmlns:p14="http://schemas.microsoft.com/office/powerpoint/2010/main" val="384640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199456" y="476672"/>
            <a:ext cx="7920880" cy="1077218"/>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NIEKTÓRE INNE OBOWIĄZKI</a:t>
            </a:r>
          </a:p>
          <a:p>
            <a:pPr algn="ctr"/>
            <a:endParaRPr lang="pl-PL" sz="3200" b="1" dirty="0">
              <a:latin typeface="Arial" panose="020B0604020202020204" pitchFamily="34" charset="0"/>
              <a:cs typeface="Arial" panose="020B0604020202020204" pitchFamily="34" charset="0"/>
            </a:endParaRPr>
          </a:p>
        </p:txBody>
      </p:sp>
      <p:sp>
        <p:nvSpPr>
          <p:cNvPr id="5" name="Prostokąt 4"/>
          <p:cNvSpPr/>
          <p:nvPr/>
        </p:nvSpPr>
        <p:spPr>
          <a:xfrm>
            <a:off x="551384" y="1196752"/>
            <a:ext cx="9505056" cy="4401205"/>
          </a:xfrm>
          <a:prstGeom prst="rect">
            <a:avLst/>
          </a:prstGeom>
        </p:spPr>
        <p:txBody>
          <a:bodyPr wrap="square">
            <a:spAutoFit/>
          </a:bodyPr>
          <a:lstStyle/>
          <a:p>
            <a:pPr marL="342900" indent="-342900">
              <a:spcAft>
                <a:spcPts val="1200"/>
              </a:spcAft>
              <a:buFont typeface="Wingdings" panose="05000000000000000000" pitchFamily="2" charset="2"/>
              <a:buChar char="ü"/>
            </a:pPr>
            <a:r>
              <a:rPr lang="pl-PL" sz="2000" dirty="0">
                <a:latin typeface="Arial" panose="020B0604020202020204" pitchFamily="34" charset="0"/>
                <a:cs typeface="Arial" panose="020B0604020202020204" pitchFamily="34" charset="0"/>
              </a:rPr>
              <a:t>zapewnienie dostępu do wsparcia bez jakiekolwiek dyskryminacji ze względu na przesłanki określone w art. 9 Rozporządzenia ogólnego, czyli płeć, rasę, lub pochodzenie etniczne, religię lub światopogląd, niepełnosprawność, wiek lub orientację seksualną,</a:t>
            </a:r>
          </a:p>
          <a:p>
            <a:pPr marL="342900" indent="-342900">
              <a:spcAft>
                <a:spcPts val="1200"/>
              </a:spcAft>
              <a:buFont typeface="Wingdings" panose="05000000000000000000" pitchFamily="2" charset="2"/>
              <a:buChar char="ü"/>
            </a:pPr>
            <a:r>
              <a:rPr lang="pl-PL" sz="2000" dirty="0">
                <a:latin typeface="Arial" panose="020B0604020202020204" pitchFamily="34" charset="0"/>
                <a:cs typeface="Arial" panose="020B0604020202020204" pitchFamily="34" charset="0"/>
              </a:rPr>
              <a:t>stosowanie niestereotypowego przekazu w materiałach informacyjnych, zgodnie ze standardem informacyjno-promocyjnym,  stanowiącym część załącznika nr  2 do Wytycznych dotyczących realizacji zasad równościowych w ramach funduszy unijnych na lata 2021– 2027 – w przypadku podejmowania takich działań,</a:t>
            </a:r>
          </a:p>
          <a:p>
            <a:pPr marL="342900" indent="-342900">
              <a:spcAft>
                <a:spcPts val="1200"/>
              </a:spcAft>
              <a:buFont typeface="Wingdings" panose="05000000000000000000" pitchFamily="2" charset="2"/>
              <a:buChar char="ü"/>
            </a:pPr>
            <a:r>
              <a:rPr lang="pl-PL" sz="2000" dirty="0">
                <a:latin typeface="Arial" panose="020B0604020202020204" pitchFamily="34" charset="0"/>
                <a:cs typeface="Arial" panose="020B0604020202020204" pitchFamily="34" charset="0"/>
              </a:rPr>
              <a:t>stosowanie standardu architektonicznego stanowiącego część załącznika nr  2 do Wytycznych dotyczących realizacji zasad równościowych w ramach funduszy unijnych na lata 2021–2027 – w przypadku budowy lub adaptacji budynków lub pomieszczeń, w których świadczona będzie usługa, </a:t>
            </a:r>
          </a:p>
        </p:txBody>
      </p:sp>
    </p:spTree>
    <p:extLst>
      <p:ext uri="{BB962C8B-B14F-4D97-AF65-F5344CB8AC3E}">
        <p14:creationId xmlns:p14="http://schemas.microsoft.com/office/powerpoint/2010/main" val="143322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rostokąt 4"/>
          <p:cNvSpPr/>
          <p:nvPr/>
        </p:nvSpPr>
        <p:spPr>
          <a:xfrm>
            <a:off x="657265" y="1484784"/>
            <a:ext cx="9505056" cy="1877437"/>
          </a:xfrm>
          <a:prstGeom prst="rect">
            <a:avLst/>
          </a:prstGeom>
        </p:spPr>
        <p:txBody>
          <a:bodyPr wrap="square">
            <a:spAutoFit/>
          </a:bodyPr>
          <a:lstStyle/>
          <a:p>
            <a:pPr marL="342900" indent="-342900">
              <a:spcAft>
                <a:spcPts val="1200"/>
              </a:spcAft>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pPr marL="800100" lvl="1" indent="-342900">
              <a:spcAft>
                <a:spcPts val="1200"/>
              </a:spcAft>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765034713"/>
              </p:ext>
            </p:extLst>
          </p:nvPr>
        </p:nvGraphicFramePr>
        <p:xfrm>
          <a:off x="335360" y="1340768"/>
          <a:ext cx="9577063" cy="4608512"/>
        </p:xfrm>
        <a:graphic>
          <a:graphicData uri="http://schemas.openxmlformats.org/drawingml/2006/table">
            <a:tbl>
              <a:tblPr firstRow="1" bandRow="1">
                <a:tableStyleId>{F5AB1C69-6EDB-4FF4-983F-18BD219EF322}</a:tableStyleId>
              </a:tblPr>
              <a:tblGrid>
                <a:gridCol w="1798244">
                  <a:extLst>
                    <a:ext uri="{9D8B030D-6E8A-4147-A177-3AD203B41FA5}">
                      <a16:colId xmlns:a16="http://schemas.microsoft.com/office/drawing/2014/main" val="374123030"/>
                    </a:ext>
                  </a:extLst>
                </a:gridCol>
                <a:gridCol w="7562795">
                  <a:extLst>
                    <a:ext uri="{9D8B030D-6E8A-4147-A177-3AD203B41FA5}">
                      <a16:colId xmlns:a16="http://schemas.microsoft.com/office/drawing/2014/main" val="997985617"/>
                    </a:ext>
                  </a:extLst>
                </a:gridCol>
                <a:gridCol w="216024">
                  <a:extLst>
                    <a:ext uri="{9D8B030D-6E8A-4147-A177-3AD203B41FA5}">
                      <a16:colId xmlns:a16="http://schemas.microsoft.com/office/drawing/2014/main" val="326404661"/>
                    </a:ext>
                  </a:extLst>
                </a:gridCol>
              </a:tblGrid>
              <a:tr h="945296">
                <a:tc>
                  <a:txBody>
                    <a:bodyPr/>
                    <a:lstStyle/>
                    <a:p>
                      <a:pPr algn="ctr"/>
                      <a:r>
                        <a:rPr lang="pl-PL" sz="1800" baseline="0" dirty="0">
                          <a:solidFill>
                            <a:schemeClr val="tx1"/>
                          </a:solidFill>
                          <a:latin typeface="Arial" panose="020B0604020202020204" pitchFamily="34" charset="0"/>
                          <a:cs typeface="Arial" panose="020B0604020202020204" pitchFamily="34" charset="0"/>
                        </a:rPr>
                        <a:t>ŚRODKI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kern="1200" baseline="0" dirty="0">
                          <a:solidFill>
                            <a:schemeClr val="tx1"/>
                          </a:solidFill>
                          <a:latin typeface="Arial" panose="020B0604020202020204" pitchFamily="34" charset="0"/>
                          <a:cs typeface="Arial" panose="020B0604020202020204" pitchFamily="34" charset="0"/>
                        </a:rPr>
                        <a:t>FUNKCJONOWANIE MIEJSC UTWORZONYCH PRZEZ 36 MIESIĘCY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b="0" kern="1200" baseline="0" dirty="0">
                          <a:solidFill>
                            <a:schemeClr val="tx1"/>
                          </a:solidFill>
                          <a:latin typeface="Arial" panose="020B0604020202020204" pitchFamily="34" charset="0"/>
                          <a:cs typeface="Arial" panose="020B0604020202020204" pitchFamily="34" charset="0"/>
                        </a:rPr>
                        <a:t>(PIERWSZY OKRES 12 MIESIĘCY I DRUGI OKRES 24 MIESIĄCE)</a:t>
                      </a:r>
                      <a:endParaRPr lang="pl-PL" sz="1800" b="0" kern="1200" baseline="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a:endParaRPr lang="pl-PL" sz="1700" b="1" kern="1200" baseline="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990112571"/>
                  </a:ext>
                </a:extLst>
              </a:tr>
              <a:tr h="3663216">
                <a:tc>
                  <a:txBody>
                    <a:bodyPr/>
                    <a:lstStyle/>
                    <a:p>
                      <a:r>
                        <a:rPr lang="pl-PL" sz="1800" dirty="0">
                          <a:latin typeface="Arial" panose="020B0604020202020204" pitchFamily="34" charset="0"/>
                          <a:cs typeface="Arial" panose="020B0604020202020204" pitchFamily="34" charset="0"/>
                        </a:rPr>
                        <a:t>FERS</a:t>
                      </a:r>
                    </a:p>
                    <a:p>
                      <a:r>
                        <a:rPr lang="pl-PL" sz="1800" dirty="0">
                          <a:latin typeface="Arial" panose="020B0604020202020204" pitchFamily="34" charset="0"/>
                          <a:cs typeface="Arial" panose="020B0604020202020204" pitchFamily="34" charset="0"/>
                        </a:rPr>
                        <a:t>na miejsca w</a:t>
                      </a:r>
                    </a:p>
                    <a:p>
                      <a:r>
                        <a:rPr lang="pl-PL" sz="1800" dirty="0">
                          <a:latin typeface="Arial" panose="020B0604020202020204" pitchFamily="34" charset="0"/>
                          <a:cs typeface="Arial" panose="020B0604020202020204" pitchFamily="34" charset="0"/>
                        </a:rPr>
                        <a:t>żłobkach</a:t>
                      </a:r>
                    </a:p>
                    <a:p>
                      <a:r>
                        <a:rPr lang="pl-PL" sz="1800" dirty="0">
                          <a:latin typeface="Arial" panose="020B0604020202020204" pitchFamily="34" charset="0"/>
                          <a:cs typeface="Arial" panose="020B0604020202020204" pitchFamily="34" charset="0"/>
                        </a:rPr>
                        <a:t>klubach dziecięcych</a:t>
                      </a:r>
                    </a:p>
                    <a:p>
                      <a:r>
                        <a:rPr lang="pl-PL" sz="1800" dirty="0">
                          <a:latin typeface="Arial" panose="020B0604020202020204" pitchFamily="34" charset="0"/>
                          <a:cs typeface="Arial" panose="020B0604020202020204" pitchFamily="34" charset="0"/>
                        </a:rPr>
                        <a:t>i</a:t>
                      </a:r>
                      <a:r>
                        <a:rPr lang="pl-PL" sz="1800" baseline="0" dirty="0">
                          <a:latin typeface="Arial" panose="020B0604020202020204" pitchFamily="34" charset="0"/>
                          <a:cs typeface="Arial" panose="020B0604020202020204" pitchFamily="34" charset="0"/>
                        </a:rPr>
                        <a:t> </a:t>
                      </a:r>
                      <a:r>
                        <a:rPr lang="pl-PL" sz="1800" dirty="0">
                          <a:latin typeface="Arial" panose="020B0604020202020204" pitchFamily="34" charset="0"/>
                          <a:cs typeface="Arial" panose="020B0604020202020204" pitchFamily="34" charset="0"/>
                        </a:rPr>
                        <a:t>u</a:t>
                      </a:r>
                      <a:r>
                        <a:rPr lang="pl-PL" sz="1800" baseline="0" dirty="0">
                          <a:latin typeface="Arial" panose="020B0604020202020204" pitchFamily="34" charset="0"/>
                          <a:cs typeface="Arial" panose="020B0604020202020204" pitchFamily="34" charset="0"/>
                        </a:rPr>
                        <a:t> </a:t>
                      </a:r>
                      <a:r>
                        <a:rPr lang="pl-PL" sz="1800" dirty="0">
                          <a:latin typeface="Arial" panose="020B0604020202020204" pitchFamily="34" charset="0"/>
                          <a:cs typeface="Arial" panose="020B0604020202020204" pitchFamily="34" charset="0"/>
                        </a:rPr>
                        <a:t>dziennych opiekunów</a:t>
                      </a:r>
                      <a:endParaRPr lang="pl-PL" sz="1800" b="0" dirty="0">
                        <a:latin typeface="Arial" panose="020B0604020202020204" pitchFamily="34" charset="0"/>
                        <a:cs typeface="Arial" panose="020B0604020202020204" pitchFamily="34" charset="0"/>
                      </a:endParaRPr>
                    </a:p>
                  </a:txBody>
                  <a:tcPr/>
                </a:tc>
                <a:tc>
                  <a:txBody>
                    <a:bodyPr/>
                    <a:lstStyle/>
                    <a:p>
                      <a:r>
                        <a:rPr lang="pl-PL" sz="1800" kern="1200" baseline="0" dirty="0">
                          <a:latin typeface="Arial" panose="020B0604020202020204" pitchFamily="34" charset="0"/>
                          <a:cs typeface="Arial" panose="020B0604020202020204" pitchFamily="34" charset="0"/>
                        </a:rPr>
                        <a:t>KOSZTY FUNKCJONOWANIA MIEJSC OPIEKI</a:t>
                      </a:r>
                    </a:p>
                    <a:p>
                      <a:endParaRPr lang="pl-PL"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1800" kern="1200" dirty="0">
                          <a:latin typeface="Arial" panose="020B0604020202020204" pitchFamily="34" charset="0"/>
                          <a:cs typeface="Arial" panose="020B0604020202020204" pitchFamily="34" charset="0"/>
                        </a:rPr>
                        <a:t>WYNAGORDZENIE PERSONELU NIEZBĘDNEGO DO OBSŁUGI UTWORZONYCH MIEJSC</a:t>
                      </a:r>
                    </a:p>
                    <a:p>
                      <a:pPr marL="285750" indent="-285750">
                        <a:buFont typeface="Arial" panose="020B0604020202020204" pitchFamily="34" charset="0"/>
                        <a:buChar char="•"/>
                      </a:pPr>
                      <a:r>
                        <a:rPr lang="pl-PL" sz="1800" kern="1200" dirty="0">
                          <a:latin typeface="Arial" panose="020B0604020202020204" pitchFamily="34" charset="0"/>
                          <a:cs typeface="Arial" panose="020B0604020202020204" pitchFamily="34" charset="0"/>
                        </a:rPr>
                        <a:t>DOSTAWY MEDIÓW</a:t>
                      </a:r>
                    </a:p>
                    <a:p>
                      <a:pPr marL="285750" indent="-285750">
                        <a:buFont typeface="Arial" panose="020B0604020202020204" pitchFamily="34" charset="0"/>
                        <a:buChar char="•"/>
                      </a:pPr>
                      <a:r>
                        <a:rPr lang="pl-PL" sz="1800" kern="1200" dirty="0">
                          <a:latin typeface="Arial" panose="020B0604020202020204" pitchFamily="34" charset="0"/>
                          <a:cs typeface="Arial" panose="020B0604020202020204" pitchFamily="34" charset="0"/>
                        </a:rPr>
                        <a:t>CZYNSZ, NAJEM, OPŁATY ADMINISTRACYJNE</a:t>
                      </a:r>
                    </a:p>
                    <a:p>
                      <a:pPr marL="285750" indent="-285750">
                        <a:buFont typeface="Arial" panose="020B0604020202020204" pitchFamily="34" charset="0"/>
                        <a:buChar char="•"/>
                      </a:pPr>
                      <a:r>
                        <a:rPr lang="pl-PL" sz="1800" kern="1200" dirty="0">
                          <a:latin typeface="Arial" panose="020B0604020202020204" pitchFamily="34" charset="0"/>
                          <a:cs typeface="Arial" panose="020B0604020202020204" pitchFamily="34" charset="0"/>
                        </a:rPr>
                        <a:t>KOSZTY UTRZYMANIA CZYSTOŚCI</a:t>
                      </a:r>
                    </a:p>
                    <a:p>
                      <a:pPr marL="285750" indent="-285750">
                        <a:buFont typeface="Arial" panose="020B0604020202020204" pitchFamily="34" charset="0"/>
                        <a:buChar char="•"/>
                      </a:pPr>
                      <a:r>
                        <a:rPr lang="pl-PL" sz="1800" kern="1200" dirty="0">
                          <a:latin typeface="Arial" panose="020B0604020202020204" pitchFamily="34" charset="0"/>
                          <a:cs typeface="Arial" panose="020B0604020202020204" pitchFamily="34" charset="0"/>
                        </a:rPr>
                        <a:t>ZAKUP ŚRODKÓW HIGIENICZNYCH</a:t>
                      </a:r>
                    </a:p>
                    <a:p>
                      <a:pPr marL="285750" indent="-285750">
                        <a:buFont typeface="Arial" panose="020B0604020202020204" pitchFamily="34" charset="0"/>
                        <a:buChar char="•"/>
                      </a:pPr>
                      <a:r>
                        <a:rPr lang="pl-PL" sz="1800" kern="1200" dirty="0">
                          <a:latin typeface="Arial" panose="020B0604020202020204" pitchFamily="34" charset="0"/>
                          <a:cs typeface="Arial" panose="020B0604020202020204" pitchFamily="34" charset="0"/>
                        </a:rPr>
                        <a:t>ZAKUP POMOCY DO PROWADZENIA ZAJĘĆ</a:t>
                      </a:r>
                    </a:p>
                    <a:p>
                      <a:pPr marL="0" indent="0">
                        <a:buFont typeface="Arial" panose="020B0604020202020204" pitchFamily="34" charset="0"/>
                        <a:buNone/>
                      </a:pPr>
                      <a:endParaRPr lang="pl-PL" sz="1800" kern="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pl-PL" sz="1800" kern="1200" dirty="0">
                          <a:latin typeface="Arial" panose="020B0604020202020204" pitchFamily="34" charset="0"/>
                          <a:cs typeface="Arial" panose="020B0604020202020204" pitchFamily="34" charset="0"/>
                        </a:rPr>
                        <a:t>Podmioty</a:t>
                      </a:r>
                      <a:r>
                        <a:rPr lang="pl-PL" sz="1800" kern="1200" baseline="0" dirty="0">
                          <a:latin typeface="Arial" panose="020B0604020202020204" pitchFamily="34" charset="0"/>
                          <a:cs typeface="Arial" panose="020B0604020202020204" pitchFamily="34" charset="0"/>
                        </a:rPr>
                        <a:t> prywatne otrzymują środki na obniżenie opłat rodziców o kwotę dofinansowania.</a:t>
                      </a:r>
                      <a:endParaRPr lang="pl-PL" sz="1800" kern="1200" dirty="0">
                        <a:solidFill>
                          <a:schemeClr val="dk1"/>
                        </a:solidFill>
                        <a:latin typeface="Arial" panose="020B0604020202020204" pitchFamily="34" charset="0"/>
                        <a:ea typeface="+mn-ea"/>
                        <a:cs typeface="Arial" panose="020B0604020202020204" pitchFamily="34" charset="0"/>
                      </a:endParaRPr>
                    </a:p>
                    <a:p>
                      <a:endParaRPr lang="pl-PL" sz="1800" dirty="0">
                        <a:latin typeface="Arial" panose="020B0604020202020204" pitchFamily="34" charset="0"/>
                        <a:cs typeface="Arial" panose="020B0604020202020204" pitchFamily="34" charset="0"/>
                      </a:endParaRPr>
                    </a:p>
                  </a:txBody>
                  <a:tcPr/>
                </a:tc>
                <a:tc>
                  <a:txBody>
                    <a:bodyPr/>
                    <a:lstStyle/>
                    <a:p>
                      <a:endParaRPr lang="pl-PL" sz="17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54008010"/>
                  </a:ext>
                </a:extLst>
              </a:tr>
            </a:tbl>
          </a:graphicData>
        </a:graphic>
      </p:graphicFrame>
    </p:spTree>
    <p:extLst>
      <p:ext uri="{BB962C8B-B14F-4D97-AF65-F5344CB8AC3E}">
        <p14:creationId xmlns:p14="http://schemas.microsoft.com/office/powerpoint/2010/main" val="319716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623392" y="476672"/>
            <a:ext cx="7920880" cy="584775"/>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KOSZTY KWALIFIKOWALNE</a:t>
            </a:r>
          </a:p>
        </p:txBody>
      </p:sp>
      <p:graphicFrame>
        <p:nvGraphicFramePr>
          <p:cNvPr id="7" name="Tabela 6"/>
          <p:cNvGraphicFramePr>
            <a:graphicFrameLocks noGrp="1"/>
          </p:cNvGraphicFramePr>
          <p:nvPr>
            <p:extLst>
              <p:ext uri="{D42A27DB-BD31-4B8C-83A1-F6EECF244321}">
                <p14:modId xmlns:p14="http://schemas.microsoft.com/office/powerpoint/2010/main" val="3696917995"/>
              </p:ext>
            </p:extLst>
          </p:nvPr>
        </p:nvGraphicFramePr>
        <p:xfrm>
          <a:off x="479377" y="1484784"/>
          <a:ext cx="9472061" cy="4572000"/>
        </p:xfrm>
        <a:graphic>
          <a:graphicData uri="http://schemas.openxmlformats.org/drawingml/2006/table">
            <a:tbl>
              <a:tblPr firstRow="1" bandRow="1">
                <a:tableStyleId>{1FECB4D8-DB02-4DC6-A0A2-4F2EBAE1DC90}</a:tableStyleId>
              </a:tblPr>
              <a:tblGrid>
                <a:gridCol w="216023">
                  <a:extLst>
                    <a:ext uri="{9D8B030D-6E8A-4147-A177-3AD203B41FA5}">
                      <a16:colId xmlns:a16="http://schemas.microsoft.com/office/drawing/2014/main" val="602040813"/>
                    </a:ext>
                  </a:extLst>
                </a:gridCol>
                <a:gridCol w="3192495">
                  <a:extLst>
                    <a:ext uri="{9D8B030D-6E8A-4147-A177-3AD203B41FA5}">
                      <a16:colId xmlns:a16="http://schemas.microsoft.com/office/drawing/2014/main" val="2807071501"/>
                    </a:ext>
                  </a:extLst>
                </a:gridCol>
                <a:gridCol w="2818134">
                  <a:extLst>
                    <a:ext uri="{9D8B030D-6E8A-4147-A177-3AD203B41FA5}">
                      <a16:colId xmlns:a16="http://schemas.microsoft.com/office/drawing/2014/main" val="2626182078"/>
                    </a:ext>
                  </a:extLst>
                </a:gridCol>
                <a:gridCol w="3018984">
                  <a:extLst>
                    <a:ext uri="{9D8B030D-6E8A-4147-A177-3AD203B41FA5}">
                      <a16:colId xmlns:a16="http://schemas.microsoft.com/office/drawing/2014/main" val="803651341"/>
                    </a:ext>
                  </a:extLst>
                </a:gridCol>
                <a:gridCol w="226425">
                  <a:extLst>
                    <a:ext uri="{9D8B030D-6E8A-4147-A177-3AD203B41FA5}">
                      <a16:colId xmlns:a16="http://schemas.microsoft.com/office/drawing/2014/main" val="3797146823"/>
                    </a:ext>
                  </a:extLst>
                </a:gridCol>
              </a:tblGrid>
              <a:tr h="370840">
                <a:tc>
                  <a:txBody>
                    <a:bodyPr/>
                    <a:lstStyle/>
                    <a:p>
                      <a:endParaRPr lang="pl-PL" dirty="0"/>
                    </a:p>
                  </a:txBody>
                  <a:tcPr>
                    <a:cell3D prstMaterial="dkEdge">
                      <a:bevel/>
                      <a:lightRig rig="flood" dir="t"/>
                    </a:cell3D>
                  </a:tcPr>
                </a:tc>
                <a:tc>
                  <a:txBody>
                    <a:bodyPr/>
                    <a:lstStyle/>
                    <a:p>
                      <a:pPr algn="ctr"/>
                      <a:r>
                        <a:rPr lang="pl-PL" dirty="0">
                          <a:solidFill>
                            <a:srgbClr val="000000"/>
                          </a:solidFill>
                          <a:latin typeface="Arial" panose="020B0604020202020204" pitchFamily="34" charset="0"/>
                          <a:cs typeface="Arial" panose="020B0604020202020204" pitchFamily="34" charset="0"/>
                        </a:rPr>
                        <a:t>KPO</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a:solidFill>
                            <a:srgbClr val="000000"/>
                          </a:solidFill>
                          <a:latin typeface="Arial" panose="020B0604020202020204" pitchFamily="34" charset="0"/>
                          <a:cs typeface="Arial" panose="020B0604020202020204" pitchFamily="34" charset="0"/>
                        </a:rPr>
                        <a:t>TWORZENIE</a:t>
                      </a:r>
                    </a:p>
                    <a:p>
                      <a:pPr algn="ctr"/>
                      <a:endParaRPr lang="pl-PL" dirty="0">
                        <a:solidFill>
                          <a:srgbClr val="000000"/>
                        </a:solidFill>
                        <a:latin typeface="Arial" panose="020B0604020202020204" pitchFamily="34" charset="0"/>
                        <a:cs typeface="Arial" panose="020B0604020202020204" pitchFamily="34" charset="0"/>
                      </a:endParaRPr>
                    </a:p>
                  </a:txBody>
                  <a:tcPr>
                    <a:cell3D prstMaterial="dkEdge">
                      <a:bevel/>
                      <a:lightRig rig="flood" dir="t"/>
                    </a:cell3D>
                  </a:tcPr>
                </a:tc>
                <a:tc>
                  <a:txBody>
                    <a:bodyPr/>
                    <a:lstStyle/>
                    <a:p>
                      <a:pPr algn="ctr"/>
                      <a:r>
                        <a:rPr lang="pl-PL" dirty="0">
                          <a:solidFill>
                            <a:srgbClr val="000000"/>
                          </a:solidFill>
                          <a:latin typeface="Arial" panose="020B0604020202020204" pitchFamily="34" charset="0"/>
                          <a:cs typeface="Arial" panose="020B0604020202020204" pitchFamily="34" charset="0"/>
                        </a:rPr>
                        <a:t>FERS</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dirty="0">
                          <a:solidFill>
                            <a:srgbClr val="000000"/>
                          </a:solidFill>
                          <a:latin typeface="Arial" panose="020B0604020202020204" pitchFamily="34" charset="0"/>
                          <a:cs typeface="Arial" panose="020B0604020202020204" pitchFamily="34" charset="0"/>
                        </a:rPr>
                        <a:t>TWORZENIE</a:t>
                      </a:r>
                    </a:p>
                  </a:txBody>
                  <a:tcPr>
                    <a:cell3D prstMaterial="dkEdge">
                      <a:bevel/>
                      <a:lightRig rig="flood" dir="t"/>
                    </a:cell3D>
                  </a:tcPr>
                </a:tc>
                <a:tc>
                  <a:txBody>
                    <a:bodyPr/>
                    <a:lstStyle/>
                    <a:p>
                      <a:pPr algn="ctr"/>
                      <a:r>
                        <a:rPr lang="pl-PL" sz="1800" b="1" kern="1200" dirty="0">
                          <a:solidFill>
                            <a:srgbClr val="000000"/>
                          </a:solidFill>
                          <a:latin typeface="Arial" panose="020B0604020202020204" pitchFamily="34" charset="0"/>
                          <a:ea typeface="+mn-ea"/>
                          <a:cs typeface="Arial" panose="020B0604020202020204" pitchFamily="34" charset="0"/>
                        </a:rPr>
                        <a:t>FERS FUNKCJONOWANIE</a:t>
                      </a:r>
                    </a:p>
                  </a:txBody>
                  <a:tcP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val="2128751115"/>
                  </a:ext>
                </a:extLst>
              </a:tr>
              <a:tr h="370840">
                <a:tc>
                  <a:txBody>
                    <a:bodyPr/>
                    <a:lstStyle/>
                    <a:p>
                      <a:endParaRPr lang="pl-PL" dirty="0"/>
                    </a:p>
                  </a:txBody>
                  <a:tcPr>
                    <a:cell3D prstMaterial="dkEdge">
                      <a:bevel/>
                      <a:lightRig rig="flood" dir="t"/>
                    </a:cell3D>
                  </a:tcPr>
                </a:tc>
                <a:tc>
                  <a:txBody>
                    <a:bodyPr/>
                    <a:lstStyle/>
                    <a:p>
                      <a:pPr algn="ctr"/>
                      <a:r>
                        <a:rPr lang="pl-PL" sz="1800" dirty="0">
                          <a:latin typeface="Arial" panose="020B0604020202020204" pitchFamily="34" charset="0"/>
                          <a:cs typeface="Arial" panose="020B0604020202020204" pitchFamily="34" charset="0"/>
                        </a:rPr>
                        <a:t>poniesione w okresie</a:t>
                      </a:r>
                    </a:p>
                    <a:p>
                      <a:pPr algn="ctr"/>
                      <a:r>
                        <a:rPr lang="pl-PL" sz="1800" dirty="0">
                          <a:latin typeface="Arial" panose="020B0604020202020204" pitchFamily="34" charset="0"/>
                          <a:cs typeface="Arial" panose="020B0604020202020204" pitchFamily="34" charset="0"/>
                        </a:rPr>
                        <a:t>między 1 lutego 2020 r. </a:t>
                      </a:r>
                    </a:p>
                    <a:p>
                      <a:pPr algn="ctr"/>
                      <a:r>
                        <a:rPr lang="pl-PL" sz="1800" dirty="0">
                          <a:latin typeface="Arial" panose="020B0604020202020204" pitchFamily="34" charset="0"/>
                          <a:cs typeface="Arial" panose="020B0604020202020204" pitchFamily="34" charset="0"/>
                        </a:rPr>
                        <a:t>a 30 czerwca 2026 r.</a:t>
                      </a:r>
                    </a:p>
                    <a:p>
                      <a:pPr algn="ctr"/>
                      <a:endParaRPr lang="pl-PL" sz="1800"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pPr algn="ctr"/>
                      <a:r>
                        <a:rPr lang="pl-PL" sz="1800" kern="1200" dirty="0">
                          <a:solidFill>
                            <a:schemeClr val="dk1"/>
                          </a:solidFill>
                          <a:latin typeface="Arial" panose="020B0604020202020204" pitchFamily="34" charset="0"/>
                          <a:ea typeface="+mn-ea"/>
                          <a:cs typeface="Arial" panose="020B0604020202020204" pitchFamily="34" charset="0"/>
                        </a:rPr>
                        <a:t>poniesione w okresie</a:t>
                      </a:r>
                    </a:p>
                    <a:p>
                      <a:pPr algn="ctr"/>
                      <a:r>
                        <a:rPr lang="pl-PL" sz="1800" kern="1200" dirty="0">
                          <a:solidFill>
                            <a:schemeClr val="dk1"/>
                          </a:solidFill>
                          <a:latin typeface="Arial" panose="020B0604020202020204" pitchFamily="34" charset="0"/>
                          <a:ea typeface="+mn-ea"/>
                          <a:cs typeface="Arial" panose="020B0604020202020204" pitchFamily="34" charset="0"/>
                        </a:rPr>
                        <a:t>między 1 stycznia 2021 r. </a:t>
                      </a:r>
                    </a:p>
                    <a:p>
                      <a:pPr algn="ctr"/>
                      <a:r>
                        <a:rPr lang="pl-PL" sz="1800" kern="1200" dirty="0">
                          <a:solidFill>
                            <a:schemeClr val="dk1"/>
                          </a:solidFill>
                          <a:latin typeface="Arial" panose="020B0604020202020204" pitchFamily="34" charset="0"/>
                          <a:ea typeface="+mn-ea"/>
                          <a:cs typeface="Arial" panose="020B0604020202020204" pitchFamily="34" charset="0"/>
                        </a:rPr>
                        <a:t>a 31 grudnia 2026 r. </a:t>
                      </a:r>
                    </a:p>
                    <a:p>
                      <a:pPr algn="ctr"/>
                      <a:endParaRPr lang="pl-PL" dirty="0"/>
                    </a:p>
                  </a:txBody>
                  <a:tcPr>
                    <a:cell3D prstMaterial="dkEdge">
                      <a:bevel/>
                      <a:lightRig rig="flood" dir="t"/>
                    </a:cell3D>
                  </a:tcPr>
                </a:tc>
                <a:tc>
                  <a:txBody>
                    <a:bodyPr/>
                    <a:lstStyle/>
                    <a:p>
                      <a:pPr algn="ctr"/>
                      <a:r>
                        <a:rPr lang="pl-PL" dirty="0">
                          <a:latin typeface="Arial" panose="020B0604020202020204" pitchFamily="34" charset="0"/>
                          <a:cs typeface="Arial" panose="020B0604020202020204" pitchFamily="34" charset="0"/>
                        </a:rPr>
                        <a:t>poniesione w okresie</a:t>
                      </a:r>
                    </a:p>
                    <a:p>
                      <a:pPr algn="ctr"/>
                      <a:r>
                        <a:rPr lang="pl-PL" dirty="0">
                          <a:latin typeface="Arial" panose="020B0604020202020204" pitchFamily="34" charset="0"/>
                          <a:cs typeface="Arial" panose="020B0604020202020204" pitchFamily="34" charset="0"/>
                        </a:rPr>
                        <a:t>między dniem obsadzenia </a:t>
                      </a:r>
                    </a:p>
                    <a:p>
                      <a:pPr algn="ctr"/>
                      <a:r>
                        <a:rPr lang="pl-PL" dirty="0">
                          <a:latin typeface="Arial" panose="020B0604020202020204" pitchFamily="34" charset="0"/>
                          <a:cs typeface="Arial" panose="020B0604020202020204" pitchFamily="34" charset="0"/>
                        </a:rPr>
                        <a:t>a</a:t>
                      </a:r>
                      <a:r>
                        <a:rPr lang="pl-PL" baseline="0" dirty="0">
                          <a:latin typeface="Arial" panose="020B0604020202020204" pitchFamily="34" charset="0"/>
                          <a:cs typeface="Arial" panose="020B0604020202020204" pitchFamily="34" charset="0"/>
                        </a:rPr>
                        <a:t> 31 grudnia 2029 r.</a:t>
                      </a:r>
                      <a:endParaRPr lang="pl-PL" dirty="0">
                        <a:latin typeface="Arial" panose="020B0604020202020204" pitchFamily="34" charset="0"/>
                        <a:cs typeface="Arial" panose="020B0604020202020204" pitchFamily="34" charset="0"/>
                      </a:endParaRPr>
                    </a:p>
                  </a:txBody>
                  <a:tcP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val="2219906281"/>
                  </a:ext>
                </a:extLst>
              </a:tr>
              <a:tr h="370840">
                <a:tc>
                  <a:txBody>
                    <a:bodyPr/>
                    <a:lstStyle/>
                    <a:p>
                      <a:endParaRPr lang="pl-PL" dirty="0"/>
                    </a:p>
                  </a:txBody>
                  <a:tcPr>
                    <a:cell3D prstMaterial="dkEdge">
                      <a:bevel/>
                      <a:lightRig rig="flood" dir="t"/>
                    </a:cell3D>
                  </a:tcPr>
                </a:tc>
                <a:tc gridSpan="2">
                  <a:txBody>
                    <a:bodyPr/>
                    <a:lstStyle/>
                    <a:p>
                      <a:pPr algn="ctr"/>
                      <a:r>
                        <a:rPr lang="pl-PL" sz="1800" dirty="0">
                          <a:latin typeface="Arial" panose="020B0604020202020204" pitchFamily="34" charset="0"/>
                          <a:cs typeface="Arial" panose="020B0604020202020204" pitchFamily="34" charset="0"/>
                        </a:rPr>
                        <a:t>wydatki</a:t>
                      </a:r>
                      <a:r>
                        <a:rPr lang="pl-PL" sz="1800" baseline="0" dirty="0">
                          <a:latin typeface="Arial" panose="020B0604020202020204" pitchFamily="34" charset="0"/>
                          <a:cs typeface="Arial" panose="020B0604020202020204" pitchFamily="34" charset="0"/>
                        </a:rPr>
                        <a:t> od rozpoczęcia zadania do dnia wpisu </a:t>
                      </a:r>
                      <a:endParaRPr lang="pl-PL" sz="1800" dirty="0">
                        <a:latin typeface="Arial" panose="020B0604020202020204" pitchFamily="34" charset="0"/>
                        <a:cs typeface="Arial" panose="020B0604020202020204" pitchFamily="34" charset="0"/>
                      </a:endParaRPr>
                    </a:p>
                  </a:txBody>
                  <a:tcPr>
                    <a:cell3D prstMaterial="dkEdge">
                      <a:bevel/>
                      <a:lightRig rig="flood" dir="t"/>
                    </a:cell3D>
                  </a:tcPr>
                </a:tc>
                <a:tc hMerge="1">
                  <a:txBody>
                    <a:bodyPr/>
                    <a:lstStyle/>
                    <a:p>
                      <a:endParaRPr lang="pl-PL"/>
                    </a:p>
                  </a:txBody>
                  <a:tcPr/>
                </a:tc>
                <a:tc>
                  <a:txBody>
                    <a:bodyPr/>
                    <a:lstStyle/>
                    <a:p>
                      <a:pPr algn="ctr"/>
                      <a:r>
                        <a:rPr lang="pl-PL" sz="1800" kern="1200" baseline="0" dirty="0">
                          <a:solidFill>
                            <a:schemeClr val="dk1"/>
                          </a:solidFill>
                          <a:latin typeface="Arial" panose="020B0604020202020204" pitchFamily="34" charset="0"/>
                          <a:ea typeface="+mn-ea"/>
                          <a:cs typeface="Arial" panose="020B0604020202020204" pitchFamily="34" charset="0"/>
                        </a:rPr>
                        <a:t>zadanie realizowane 36 miesięcy</a:t>
                      </a:r>
                    </a:p>
                  </a:txBody>
                  <a:tcP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val="1414223370"/>
                  </a:ext>
                </a:extLst>
              </a:tr>
              <a:tr h="370840">
                <a:tc>
                  <a:txBody>
                    <a:bodyPr/>
                    <a:lstStyle/>
                    <a:p>
                      <a:endParaRPr lang="pl-PL"/>
                    </a:p>
                  </a:txBody>
                  <a:tcPr>
                    <a:cell3D prstMaterial="dkEdge">
                      <a:bevel/>
                      <a:lightRig rig="flood" dir="t"/>
                    </a:cell3D>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a:latin typeface="Arial" panose="020B0604020202020204" pitchFamily="34" charset="0"/>
                          <a:cs typeface="Arial" panose="020B0604020202020204" pitchFamily="34" charset="0"/>
                        </a:rPr>
                        <a:t>koszty dokumentacji projektowej, budowlanej, koszty nadzoru i odbiorów</a:t>
                      </a:r>
                    </a:p>
                    <a:p>
                      <a:pPr marL="0" algn="ctr" defTabSz="914400" rtl="0" eaLnBrk="1" latinLnBrk="0" hangingPunct="1"/>
                      <a:endParaRPr lang="pl-PL" sz="1800" kern="1200" dirty="0">
                        <a:solidFill>
                          <a:schemeClr val="dk1"/>
                        </a:solidFill>
                        <a:latin typeface="Arial" panose="020B0604020202020204" pitchFamily="34" charset="0"/>
                        <a:ea typeface="+mn-ea"/>
                        <a:cs typeface="Arial" panose="020B0604020202020204" pitchFamily="34" charset="0"/>
                      </a:endParaRPr>
                    </a:p>
                  </a:txBody>
                  <a:tcPr>
                    <a:cell3D prstMaterial="dkEdge">
                      <a:bevel/>
                      <a:lightRig rig="flood" dir="t"/>
                    </a:cell3D>
                  </a:tcPr>
                </a:tc>
                <a:tc hMerge="1">
                  <a:txBody>
                    <a:bodyPr/>
                    <a:lstStyle/>
                    <a:p>
                      <a:endParaRPr lang="pl-PL"/>
                    </a:p>
                  </a:txBody>
                  <a:tcPr/>
                </a:tc>
                <a:tc>
                  <a:txBody>
                    <a:bodyPr/>
                    <a:lstStyle/>
                    <a:p>
                      <a:endParaRPr lang="pl-PL"/>
                    </a:p>
                  </a:txBody>
                  <a:tcP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val="1199994657"/>
                  </a:ext>
                </a:extLst>
              </a:tr>
              <a:tr h="370840">
                <a:tc>
                  <a:txBody>
                    <a:bodyPr/>
                    <a:lstStyle/>
                    <a:p>
                      <a:endParaRPr lang="pl-PL"/>
                    </a:p>
                  </a:txBody>
                  <a:tcPr>
                    <a:cell3D prstMaterial="dkEdge">
                      <a:bevel/>
                      <a:lightRig rig="flood" dir="t"/>
                    </a:cell3D>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kern="1200" dirty="0">
                          <a:solidFill>
                            <a:schemeClr val="dk1"/>
                          </a:solidFill>
                          <a:latin typeface="Arial" panose="020B0604020202020204" pitchFamily="34" charset="0"/>
                          <a:ea typeface="+mn-ea"/>
                          <a:cs typeface="Arial" panose="020B0604020202020204" pitchFamily="34" charset="0"/>
                        </a:rPr>
                        <a:t>koszty z VAT z wyjątkiem przypadków, gdy podmiot posiada prawną możliwość odzyskania tego podatku</a:t>
                      </a:r>
                    </a:p>
                    <a:p>
                      <a:endParaRPr lang="pl-PL" dirty="0"/>
                    </a:p>
                  </a:txBody>
                  <a:tcPr>
                    <a:cell3D prstMaterial="dkEdge">
                      <a:bevel/>
                      <a:lightRig rig="flood" dir="t"/>
                    </a:cell3D>
                  </a:tcPr>
                </a:tc>
                <a:tc hMerge="1">
                  <a:txBody>
                    <a:bodyPr/>
                    <a:lstStyle/>
                    <a:p>
                      <a:endParaRPr lang="pl-PL" dirty="0"/>
                    </a:p>
                  </a:txBody>
                  <a:tcPr>
                    <a:cell3D prstMaterial="dkEdge">
                      <a:bevel/>
                      <a:lightRig rig="flood" dir="t"/>
                    </a:cell3D>
                  </a:tcPr>
                </a:tc>
                <a:tc hMerge="1">
                  <a:txBody>
                    <a:bodyPr/>
                    <a:lstStyle/>
                    <a:p>
                      <a:endParaRPr lang="pl-PL" dirty="0"/>
                    </a:p>
                  </a:txBody>
                  <a:tcPr>
                    <a:cell3D prstMaterial="dkEdge">
                      <a:bevel/>
                      <a:lightRig rig="flood" dir="t"/>
                    </a:cell3D>
                  </a:tcPr>
                </a:tc>
                <a:tc>
                  <a:txBody>
                    <a:bodyPr/>
                    <a:lstStyle/>
                    <a:p>
                      <a:endParaRPr lang="pl-PL" dirty="0"/>
                    </a:p>
                  </a:txBody>
                  <a:tcPr>
                    <a:cell3D prstMaterial="dkEdge">
                      <a:bevel/>
                      <a:lightRig rig="flood" dir="t"/>
                    </a:cell3D>
                  </a:tcPr>
                </a:tc>
                <a:extLst>
                  <a:ext uri="{0D108BD9-81ED-4DB2-BD59-A6C34878D82A}">
                    <a16:rowId xmlns:a16="http://schemas.microsoft.com/office/drawing/2014/main" val="2083153685"/>
                  </a:ext>
                </a:extLst>
              </a:tr>
            </a:tbl>
          </a:graphicData>
        </a:graphic>
      </p:graphicFrame>
    </p:spTree>
    <p:extLst>
      <p:ext uri="{BB962C8B-B14F-4D97-AF65-F5344CB8AC3E}">
        <p14:creationId xmlns:p14="http://schemas.microsoft.com/office/powerpoint/2010/main" val="83917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199456" y="476672"/>
            <a:ext cx="7920880" cy="584775"/>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PRAWO KONTROLI</a:t>
            </a:r>
          </a:p>
        </p:txBody>
      </p:sp>
      <p:sp>
        <p:nvSpPr>
          <p:cNvPr id="5" name="Prostokąt 4"/>
          <p:cNvSpPr/>
          <p:nvPr/>
        </p:nvSpPr>
        <p:spPr>
          <a:xfrm>
            <a:off x="551384" y="1196752"/>
            <a:ext cx="9505056" cy="5016758"/>
          </a:xfrm>
          <a:prstGeom prst="rect">
            <a:avLst/>
          </a:prstGeom>
        </p:spPr>
        <p:txBody>
          <a:bodyPr wrap="square">
            <a:spAutoFit/>
          </a:bodyPr>
          <a:lstStyle/>
          <a:p>
            <a:r>
              <a:rPr lang="pl-PL" sz="2000" dirty="0">
                <a:latin typeface="Arial" panose="020B0604020202020204" pitchFamily="34" charset="0"/>
                <a:cs typeface="Arial" panose="020B0604020202020204" pitchFamily="34" charset="0"/>
              </a:rPr>
              <a:t>Zadania dofinansowane ze środków </a:t>
            </a:r>
            <a:r>
              <a:rPr lang="pl-PL" sz="2000" b="1" dirty="0">
                <a:latin typeface="Arial" panose="020B0604020202020204" pitchFamily="34" charset="0"/>
                <a:cs typeface="Arial" panose="020B0604020202020204" pitchFamily="34" charset="0"/>
              </a:rPr>
              <a:t>KPO</a:t>
            </a:r>
            <a:r>
              <a:rPr lang="pl-PL" sz="2000" dirty="0">
                <a:latin typeface="Arial" panose="020B0604020202020204" pitchFamily="34" charset="0"/>
                <a:cs typeface="Arial" panose="020B0604020202020204" pitchFamily="34" charset="0"/>
              </a:rPr>
              <a:t> podlegają kontroli zgodnie z wytycznymi w zakresie kontroli w ramach planu rozwojowego współfinansowanego ze środków Instrumentu na rzecz Odbudowy i Zwiększenia Odporności m.in. z użyciem systemu informatycznego Arachne. System Arachne kalkuluje ryzyko wystąpienia ewentualnych nadużyć finansowych, korupcji, podwójnego finansowania.</a:t>
            </a:r>
          </a:p>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Zadania dofinansowane ze środków </a:t>
            </a:r>
            <a:r>
              <a:rPr lang="pl-PL" sz="2000" b="1" dirty="0">
                <a:latin typeface="Arial" panose="020B0604020202020204" pitchFamily="34" charset="0"/>
                <a:cs typeface="Arial" panose="020B0604020202020204" pitchFamily="34" charset="0"/>
              </a:rPr>
              <a:t>FERS</a:t>
            </a:r>
            <a:r>
              <a:rPr lang="pl-PL" sz="2000" dirty="0">
                <a:latin typeface="Arial" panose="020B0604020202020204" pitchFamily="34" charset="0"/>
                <a:cs typeface="Arial" panose="020B0604020202020204" pitchFamily="34" charset="0"/>
              </a:rPr>
              <a:t> podlegają kontroli zgodnie z zapisami umowy zawartej z ostatecznym odbiorcą.</a:t>
            </a:r>
          </a:p>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Wojewoda w celu weryfikacji spełniania przez ostatecznego odbiorcę wsparcia warunków umowy </a:t>
            </a:r>
            <a:r>
              <a:rPr lang="pl-PL" sz="2000" dirty="0" err="1">
                <a:latin typeface="Arial" panose="020B0604020202020204" pitchFamily="34" charset="0"/>
                <a:cs typeface="Arial" panose="020B0604020202020204" pitchFamily="34" charset="0"/>
              </a:rPr>
              <a:t>ws</a:t>
            </a:r>
            <a:r>
              <a:rPr lang="pl-PL" sz="2000" dirty="0">
                <a:latin typeface="Arial" panose="020B0604020202020204" pitchFamily="34" charset="0"/>
                <a:cs typeface="Arial" panose="020B0604020202020204" pitchFamily="34" charset="0"/>
              </a:rPr>
              <a:t>. przekazania dofinansowania na zadanie polegające na tworzeniu miejsc opieki, w tym terminowości realizacji zadania, raz na kwartał dokonuje monitoringu jego realizacji </a:t>
            </a:r>
            <a:r>
              <a:rPr lang="pl-PL" sz="2000" b="1" dirty="0">
                <a:latin typeface="Arial" panose="020B0604020202020204" pitchFamily="34" charset="0"/>
                <a:cs typeface="Arial" panose="020B0604020202020204" pitchFamily="34" charset="0"/>
              </a:rPr>
              <a:t>na podstawie  </a:t>
            </a:r>
            <a:r>
              <a:rPr lang="pl-PL" sz="2000" dirty="0">
                <a:latin typeface="Arial" panose="020B0604020202020204" pitchFamily="34" charset="0"/>
                <a:cs typeface="Arial" panose="020B0604020202020204" pitchFamily="34" charset="0"/>
              </a:rPr>
              <a:t>przekazanych przez ostatecznego odbiorcę wsparcia </a:t>
            </a:r>
            <a:r>
              <a:rPr lang="pl-PL" sz="2000" b="1" dirty="0">
                <a:latin typeface="Arial" panose="020B0604020202020204" pitchFamily="34" charset="0"/>
                <a:cs typeface="Arial" panose="020B0604020202020204" pitchFamily="34" charset="0"/>
              </a:rPr>
              <a:t>dowodów księgowych </a:t>
            </a:r>
            <a:r>
              <a:rPr lang="pl-PL" sz="2000" dirty="0">
                <a:latin typeface="Arial" panose="020B0604020202020204" pitchFamily="34" charset="0"/>
                <a:cs typeface="Arial" panose="020B0604020202020204" pitchFamily="34" charset="0"/>
              </a:rPr>
              <a:t>lub </a:t>
            </a:r>
            <a:r>
              <a:rPr lang="pl-PL" sz="2000" b="1" dirty="0">
                <a:latin typeface="Arial" panose="020B0604020202020204" pitchFamily="34" charset="0"/>
                <a:cs typeface="Arial" panose="020B0604020202020204" pitchFamily="34" charset="0"/>
              </a:rPr>
              <a:t>kontroli </a:t>
            </a:r>
            <a:r>
              <a:rPr lang="pl-PL" sz="2000" dirty="0">
                <a:latin typeface="Arial" panose="020B0604020202020204" pitchFamily="34" charset="0"/>
                <a:cs typeface="Arial" panose="020B0604020202020204" pitchFamily="34" charset="0"/>
              </a:rPr>
              <a:t>zadania na miejscu bądź </a:t>
            </a:r>
            <a:r>
              <a:rPr lang="pl-PL" sz="2000" b="1" dirty="0">
                <a:latin typeface="Arial" panose="020B0604020202020204" pitchFamily="34" charset="0"/>
                <a:cs typeface="Arial" panose="020B0604020202020204" pitchFamily="34" charset="0"/>
              </a:rPr>
              <a:t>w inny sposób</a:t>
            </a:r>
            <a:r>
              <a:rPr lang="pl-PL" sz="2000" dirty="0">
                <a:latin typeface="Arial" panose="020B0604020202020204" pitchFamily="34" charset="0"/>
                <a:cs typeface="Arial" panose="020B0604020202020204" pitchFamily="34" charset="0"/>
              </a:rPr>
              <a:t> określony w ww. umowie </a:t>
            </a:r>
            <a:r>
              <a:rPr lang="pl-PL" sz="2000" dirty="0" err="1">
                <a:latin typeface="Arial" panose="020B0604020202020204" pitchFamily="34" charset="0"/>
                <a:cs typeface="Arial" panose="020B0604020202020204" pitchFamily="34" charset="0"/>
              </a:rPr>
              <a:t>ws</a:t>
            </a:r>
            <a:r>
              <a:rPr lang="pl-PL" sz="2000" dirty="0">
                <a:latin typeface="Arial" panose="020B0604020202020204" pitchFamily="34" charset="0"/>
                <a:cs typeface="Arial" panose="020B0604020202020204" pitchFamily="34" charset="0"/>
              </a:rPr>
              <a:t>. przekazania dofinansowania. </a:t>
            </a:r>
          </a:p>
        </p:txBody>
      </p:sp>
    </p:spTree>
    <p:extLst>
      <p:ext uri="{BB962C8B-B14F-4D97-AF65-F5344CB8AC3E}">
        <p14:creationId xmlns:p14="http://schemas.microsoft.com/office/powerpoint/2010/main" val="19768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1775520" y="412923"/>
            <a:ext cx="7488831"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WARUNKI ZAWARCIA UMOWY </a:t>
            </a:r>
          </a:p>
        </p:txBody>
      </p:sp>
      <p:sp>
        <p:nvSpPr>
          <p:cNvPr id="5" name="Prostokąt 4"/>
          <p:cNvSpPr/>
          <p:nvPr/>
        </p:nvSpPr>
        <p:spPr>
          <a:xfrm>
            <a:off x="119336" y="990328"/>
            <a:ext cx="10153128" cy="7448193"/>
          </a:xfrm>
          <a:prstGeom prst="rect">
            <a:avLst/>
          </a:prstGeom>
        </p:spPr>
        <p:txBody>
          <a:bodyPr wrap="square">
            <a:spAutoFit/>
          </a:bodyPr>
          <a:lstStyle/>
          <a:p>
            <a:r>
              <a:rPr lang="pl-PL" sz="2000" dirty="0">
                <a:latin typeface="Arial" panose="020B0604020202020204" pitchFamily="34" charset="0"/>
                <a:cs typeface="Arial" panose="020B0604020202020204" pitchFamily="34" charset="0"/>
              </a:rPr>
              <a:t>Dokumentacja niezbędna do zawarcia umowy:</a:t>
            </a:r>
          </a:p>
          <a:p>
            <a:endParaRPr lang="pl-PL" sz="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pl-PL" sz="2000" dirty="0">
                <a:latin typeface="Arial" panose="020B0604020202020204" pitchFamily="34" charset="0"/>
                <a:cs typeface="Arial" panose="020B0604020202020204" pitchFamily="34" charset="0"/>
              </a:rPr>
              <a:t>opis realizacji zadania zawierający harmonogram i opis zadania (wzór wojewody)</a:t>
            </a:r>
          </a:p>
          <a:p>
            <a:pPr marL="285750" indent="-285750">
              <a:buFont typeface="Wingdings" panose="05000000000000000000" pitchFamily="2" charset="2"/>
              <a:buChar char="§"/>
            </a:pPr>
            <a:r>
              <a:rPr lang="pl-PL" sz="2000" dirty="0">
                <a:latin typeface="Arial" panose="020B0604020202020204" pitchFamily="34" charset="0"/>
                <a:cs typeface="Arial" panose="020B0604020202020204" pitchFamily="34" charset="0"/>
              </a:rPr>
              <a:t>kalkulacja kosztów (wzór wojewody)</a:t>
            </a:r>
          </a:p>
          <a:p>
            <a:pPr marL="285750" indent="-285750">
              <a:buFont typeface="Wingdings" panose="05000000000000000000" pitchFamily="2" charset="2"/>
              <a:buChar char="§"/>
            </a:pPr>
            <a:r>
              <a:rPr lang="pl-PL" sz="2000" dirty="0">
                <a:latin typeface="Arial" panose="020B0604020202020204" pitchFamily="34" charset="0"/>
                <a:cs typeface="Arial" panose="020B0604020202020204" pitchFamily="34" charset="0"/>
              </a:rPr>
              <a:t>dokumenty poświadczające własność gruntu/ budynku / lokalu </a:t>
            </a:r>
          </a:p>
          <a:p>
            <a:pPr marL="742950" lvl="1" indent="-285750">
              <a:buFont typeface="Wingdings" panose="05000000000000000000" pitchFamily="2" charset="2"/>
              <a:buChar char="ü"/>
            </a:pPr>
            <a:r>
              <a:rPr lang="pl-PL" sz="2000" dirty="0">
                <a:latin typeface="Arial" panose="020B0604020202020204" pitchFamily="34" charset="0"/>
                <a:cs typeface="Arial" panose="020B0604020202020204" pitchFamily="34" charset="0"/>
              </a:rPr>
              <a:t>akt notarialny potwierdzający własność gruntu / wypis z rejestru gruntów / odpis zwykły z księgi wieczystej w przypadku planowanej budowy budynku lub w przypadku dostosowania otoczenia instytucji opieki niezbędnego do jej prowadzenia lub </a:t>
            </a:r>
          </a:p>
          <a:p>
            <a:pPr marL="742950" lvl="1" indent="-285750">
              <a:buFont typeface="Wingdings" panose="05000000000000000000" pitchFamily="2" charset="2"/>
              <a:buChar char="ü"/>
            </a:pPr>
            <a:r>
              <a:rPr lang="pl-PL" sz="2000" dirty="0">
                <a:latin typeface="Arial" panose="020B0604020202020204" pitchFamily="34" charset="0"/>
                <a:cs typeface="Arial" panose="020B0604020202020204" pitchFamily="34" charset="0"/>
              </a:rPr>
              <a:t>umowa przedwstępna kupna gruntu / budynku / lokalu w przypadku planowanego zakupu gruntu / budynku / lokalu  lub </a:t>
            </a:r>
          </a:p>
          <a:p>
            <a:pPr marL="742950" lvl="1" indent="-285750">
              <a:buFont typeface="Wingdings" panose="05000000000000000000" pitchFamily="2" charset="2"/>
              <a:buChar char="ü"/>
            </a:pPr>
            <a:r>
              <a:rPr lang="pl-PL" sz="2000" dirty="0">
                <a:latin typeface="Arial" panose="020B0604020202020204" pitchFamily="34" charset="0"/>
                <a:cs typeface="Arial" panose="020B0604020202020204" pitchFamily="34" charset="0"/>
              </a:rPr>
              <a:t>dokument potwierdzający tytuł prawny do lokalu, w którym będzie prowadzony żłobek, klub dziecięcy lub będzie sprawowana opieka przez dziennego opiekuna (tytułem prawnym do lokalu jest m.in. akt notarialny potwierdzający własność lokalu, umowa najmu ze wskazanymi warunkami i okresem najmu, umowa dzierżawy)</a:t>
            </a:r>
          </a:p>
          <a:p>
            <a:endParaRPr lang="pl-PL" sz="8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jest składana jest dopiero przed zawarciem umowy. </a:t>
            </a:r>
          </a:p>
          <a:p>
            <a:r>
              <a:rPr lang="pl-PL" sz="2000" dirty="0">
                <a:latin typeface="Arial" panose="020B0604020202020204" pitchFamily="34" charset="0"/>
                <a:cs typeface="Arial" panose="020B0604020202020204" pitchFamily="34" charset="0"/>
              </a:rPr>
              <a:t>Gmina ma czas na jej przygotowanie.</a:t>
            </a:r>
          </a:p>
          <a:p>
            <a:pPr marL="800100" lvl="1" indent="-342900">
              <a:buFont typeface="Wingdings" panose="05000000000000000000" pitchFamily="2" charset="2"/>
              <a:buChar char="q"/>
            </a:pPr>
            <a:endParaRPr lang="pl-PL"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v"/>
            </a:pPr>
            <a:endParaRPr lang="pl-PL" sz="2400" b="1"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64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839416" y="260648"/>
            <a:ext cx="9505056" cy="1077218"/>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INSTRUMENTY WSPARCIA W OBSZARZE OPIEKI NAD DZIEĆMI DO LAT 3</a:t>
            </a:r>
          </a:p>
        </p:txBody>
      </p:sp>
      <p:graphicFrame>
        <p:nvGraphicFramePr>
          <p:cNvPr id="6" name="Diagram 5"/>
          <p:cNvGraphicFramePr/>
          <p:nvPr>
            <p:extLst>
              <p:ext uri="{D42A27DB-BD31-4B8C-83A1-F6EECF244321}">
                <p14:modId xmlns:p14="http://schemas.microsoft.com/office/powerpoint/2010/main" val="4178663175"/>
              </p:ext>
            </p:extLst>
          </p:nvPr>
        </p:nvGraphicFramePr>
        <p:xfrm>
          <a:off x="263352" y="1124744"/>
          <a:ext cx="9937104" cy="5085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100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014920A6-DDFF-4D43-B846-5D3C97D1A6EB}"/>
              </a:ext>
            </a:extLst>
          </p:cNvPr>
          <p:cNvSpPr txBox="1"/>
          <p:nvPr/>
        </p:nvSpPr>
        <p:spPr>
          <a:xfrm>
            <a:off x="1199456" y="2204864"/>
            <a:ext cx="7488832" cy="923330"/>
          </a:xfrm>
          <a:prstGeom prst="rect">
            <a:avLst/>
          </a:prstGeom>
          <a:noFill/>
        </p:spPr>
        <p:txBody>
          <a:bodyPr wrap="square" rtlCol="0">
            <a:spAutoFit/>
          </a:bodyPr>
          <a:lstStyle/>
          <a:p>
            <a:pPr algn="ctr"/>
            <a:r>
              <a:rPr lang="pl-PL" sz="5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Dziękuję za uwagę</a:t>
            </a:r>
          </a:p>
        </p:txBody>
      </p:sp>
    </p:spTree>
    <p:extLst>
      <p:ext uri="{BB962C8B-B14F-4D97-AF65-F5344CB8AC3E}">
        <p14:creationId xmlns:p14="http://schemas.microsoft.com/office/powerpoint/2010/main" val="347939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718387" y="442119"/>
            <a:ext cx="9505056" cy="1077218"/>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MIEJSCA OPIEKI NAD DZIEĆMI DO LAT 3 </a:t>
            </a:r>
          </a:p>
          <a:p>
            <a:pPr algn="ctr"/>
            <a:r>
              <a:rPr lang="pl-PL" sz="3200" b="1" dirty="0">
                <a:latin typeface="Arial" panose="020B0604020202020204" pitchFamily="34" charset="0"/>
                <a:cs typeface="Arial" panose="020B0604020202020204" pitchFamily="34" charset="0"/>
              </a:rPr>
              <a:t>W WOJEWÓDZTWIE MAŁOPOLSKIM</a:t>
            </a:r>
          </a:p>
        </p:txBody>
      </p:sp>
      <p:sp>
        <p:nvSpPr>
          <p:cNvPr id="5" name="Prostokąt 4"/>
          <p:cNvSpPr/>
          <p:nvPr/>
        </p:nvSpPr>
        <p:spPr>
          <a:xfrm>
            <a:off x="335360" y="980728"/>
            <a:ext cx="9865096" cy="830997"/>
          </a:xfrm>
          <a:prstGeom prst="rect">
            <a:avLst/>
          </a:prstGeom>
        </p:spPr>
        <p:txBody>
          <a:bodyPr wrap="square">
            <a:spAutoFit/>
          </a:bodyPr>
          <a:lstStyle/>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885201698"/>
              </p:ext>
            </p:extLst>
          </p:nvPr>
        </p:nvGraphicFramePr>
        <p:xfrm>
          <a:off x="263352" y="1700808"/>
          <a:ext cx="9937105" cy="2133600"/>
        </p:xfrm>
        <a:graphic>
          <a:graphicData uri="http://schemas.openxmlformats.org/drawingml/2006/table">
            <a:tbl>
              <a:tblPr>
                <a:tableStyleId>{793D81CF-94F2-401A-BA57-92F5A7B2D0C5}</a:tableStyleId>
              </a:tblPr>
              <a:tblGrid>
                <a:gridCol w="1429028">
                  <a:extLst>
                    <a:ext uri="{9D8B030D-6E8A-4147-A177-3AD203B41FA5}">
                      <a16:colId xmlns:a16="http://schemas.microsoft.com/office/drawing/2014/main" val="3015477682"/>
                    </a:ext>
                  </a:extLst>
                </a:gridCol>
                <a:gridCol w="1665297">
                  <a:extLst>
                    <a:ext uri="{9D8B030D-6E8A-4147-A177-3AD203B41FA5}">
                      <a16:colId xmlns:a16="http://schemas.microsoft.com/office/drawing/2014/main" val="2785539888"/>
                    </a:ext>
                  </a:extLst>
                </a:gridCol>
                <a:gridCol w="1500601">
                  <a:extLst>
                    <a:ext uri="{9D8B030D-6E8A-4147-A177-3AD203B41FA5}">
                      <a16:colId xmlns:a16="http://schemas.microsoft.com/office/drawing/2014/main" val="782772089"/>
                    </a:ext>
                  </a:extLst>
                </a:gridCol>
                <a:gridCol w="1323962">
                  <a:extLst>
                    <a:ext uri="{9D8B030D-6E8A-4147-A177-3AD203B41FA5}">
                      <a16:colId xmlns:a16="http://schemas.microsoft.com/office/drawing/2014/main" val="2364740815"/>
                    </a:ext>
                  </a:extLst>
                </a:gridCol>
                <a:gridCol w="1137896">
                  <a:extLst>
                    <a:ext uri="{9D8B030D-6E8A-4147-A177-3AD203B41FA5}">
                      <a16:colId xmlns:a16="http://schemas.microsoft.com/office/drawing/2014/main" val="1546608438"/>
                    </a:ext>
                  </a:extLst>
                </a:gridCol>
                <a:gridCol w="1152128">
                  <a:extLst>
                    <a:ext uri="{9D8B030D-6E8A-4147-A177-3AD203B41FA5}">
                      <a16:colId xmlns:a16="http://schemas.microsoft.com/office/drawing/2014/main" val="3976308458"/>
                    </a:ext>
                  </a:extLst>
                </a:gridCol>
                <a:gridCol w="1728193">
                  <a:extLst>
                    <a:ext uri="{9D8B030D-6E8A-4147-A177-3AD203B41FA5}">
                      <a16:colId xmlns:a16="http://schemas.microsoft.com/office/drawing/2014/main" val="517802358"/>
                    </a:ext>
                  </a:extLst>
                </a:gridCol>
              </a:tblGrid>
              <a:tr h="1866900">
                <a:tc>
                  <a:txBody>
                    <a:bodyPr/>
                    <a:lstStyle/>
                    <a:p>
                      <a:pPr algn="ctr" fontAlgn="ctr"/>
                      <a:r>
                        <a:rPr lang="pl-PL" sz="1600" b="1" u="none" strike="noStrike" dirty="0">
                          <a:effectLst/>
                          <a:latin typeface="Arial" panose="020B0604020202020204" pitchFamily="34" charset="0"/>
                          <a:cs typeface="Arial" panose="020B0604020202020204" pitchFamily="34" charset="0"/>
                        </a:rPr>
                        <a:t>ludność województwa na 30.06.2022</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pl-PL" sz="1600" b="1" u="none" strike="noStrike" dirty="0">
                          <a:effectLst/>
                          <a:latin typeface="Arial" panose="020B0604020202020204" pitchFamily="34" charset="0"/>
                          <a:cs typeface="Arial" panose="020B0604020202020204" pitchFamily="34" charset="0"/>
                        </a:rPr>
                        <a:t>dzieci przed ukończeniem </a:t>
                      </a:r>
                    </a:p>
                    <a:p>
                      <a:pPr algn="ctr" fontAlgn="ctr"/>
                      <a:r>
                        <a:rPr lang="pl-PL" sz="1600" b="1" u="none" strike="noStrike" dirty="0">
                          <a:effectLst/>
                          <a:latin typeface="Arial" panose="020B0604020202020204" pitchFamily="34" charset="0"/>
                          <a:cs typeface="Arial" panose="020B0604020202020204" pitchFamily="34" charset="0"/>
                        </a:rPr>
                        <a:t>3 roku życia </a:t>
                      </a:r>
                    </a:p>
                    <a:p>
                      <a:pPr algn="ctr" fontAlgn="ctr"/>
                      <a:r>
                        <a:rPr lang="pl-PL" sz="1600" b="1" u="none" strike="noStrike" dirty="0">
                          <a:effectLst/>
                          <a:latin typeface="Arial" panose="020B0604020202020204" pitchFamily="34" charset="0"/>
                          <a:cs typeface="Arial" panose="020B0604020202020204" pitchFamily="34" charset="0"/>
                        </a:rPr>
                        <a:t>(0-2) </a:t>
                      </a:r>
                      <a:br>
                        <a:rPr lang="pl-PL" sz="1600" b="1" u="none" strike="noStrike" dirty="0">
                          <a:effectLst/>
                          <a:latin typeface="Arial" panose="020B0604020202020204" pitchFamily="34" charset="0"/>
                          <a:cs typeface="Arial" panose="020B0604020202020204" pitchFamily="34" charset="0"/>
                        </a:rPr>
                      </a:br>
                      <a:r>
                        <a:rPr lang="pl-PL" sz="1600" b="1" u="none" strike="noStrike" dirty="0">
                          <a:effectLst/>
                          <a:latin typeface="Arial" panose="020B0604020202020204" pitchFamily="34" charset="0"/>
                          <a:cs typeface="Arial" panose="020B0604020202020204" pitchFamily="34" charset="0"/>
                        </a:rPr>
                        <a:t>na 30.06.2022</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pl-PL" sz="1600" b="1" u="none" strike="noStrike" dirty="0">
                          <a:effectLst/>
                          <a:latin typeface="Arial" panose="020B0604020202020204" pitchFamily="34" charset="0"/>
                          <a:cs typeface="Arial" panose="020B0604020202020204" pitchFamily="34" charset="0"/>
                        </a:rPr>
                        <a:t>liczba miejsc </a:t>
                      </a:r>
                    </a:p>
                    <a:p>
                      <a:pPr algn="ctr" fontAlgn="ctr"/>
                      <a:r>
                        <a:rPr lang="pl-PL" sz="1600" b="1" u="none" strike="noStrike" dirty="0">
                          <a:effectLst/>
                          <a:latin typeface="Arial" panose="020B0604020202020204" pitchFamily="34" charset="0"/>
                          <a:cs typeface="Arial" panose="020B0604020202020204" pitchFamily="34" charset="0"/>
                        </a:rPr>
                        <a:t>w instytucjach opieki na 6.12.2022</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pl-PL" sz="1600" b="1" u="none" strike="noStrike" dirty="0">
                          <a:effectLst/>
                          <a:latin typeface="Arial" panose="020B0604020202020204" pitchFamily="34" charset="0"/>
                          <a:cs typeface="Arial" panose="020B0604020202020204" pitchFamily="34" charset="0"/>
                        </a:rPr>
                        <a:t>miejsc w</a:t>
                      </a:r>
                      <a:r>
                        <a:rPr lang="pl-PL" sz="1600" b="1" u="none" strike="noStrike" baseline="0" dirty="0">
                          <a:effectLst/>
                          <a:latin typeface="Arial" panose="020B0604020202020204" pitchFamily="34" charset="0"/>
                          <a:cs typeface="Arial" panose="020B0604020202020204" pitchFamily="34" charset="0"/>
                        </a:rPr>
                        <a:t> </a:t>
                      </a:r>
                      <a:r>
                        <a:rPr lang="pl-PL" sz="1600" b="1" u="none" strike="noStrike" dirty="0">
                          <a:effectLst/>
                          <a:latin typeface="Arial" panose="020B0604020202020204" pitchFamily="34" charset="0"/>
                          <a:cs typeface="Arial" panose="020B0604020202020204" pitchFamily="34" charset="0"/>
                        </a:rPr>
                        <a:t>klubach dziecięcych</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pl-PL" sz="1600" b="1" u="none" strike="noStrike" dirty="0">
                          <a:effectLst/>
                          <a:latin typeface="Arial" panose="020B0604020202020204" pitchFamily="34" charset="0"/>
                          <a:cs typeface="Arial" panose="020B0604020202020204" pitchFamily="34" charset="0"/>
                        </a:rPr>
                        <a:t>miejsc w żłobkach</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pl-PL" sz="1600" b="1" u="none" strike="noStrike" dirty="0">
                          <a:effectLst/>
                          <a:latin typeface="Arial" panose="020B0604020202020204" pitchFamily="34" charset="0"/>
                          <a:cs typeface="Arial" panose="020B0604020202020204" pitchFamily="34" charset="0"/>
                        </a:rPr>
                        <a:t>miejsc u dziennych opiekunów</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pl-PL" sz="1600" b="1" u="none" strike="noStrike" dirty="0">
                          <a:effectLst/>
                          <a:latin typeface="Arial" panose="020B0604020202020204" pitchFamily="34" charset="0"/>
                          <a:cs typeface="Arial" panose="020B0604020202020204" pitchFamily="34" charset="0"/>
                        </a:rPr>
                        <a:t>% zaspokojonego zapotrzebowania na miejsca opieki (liczba miejsc / liczbę dzieci)</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4070953913"/>
                  </a:ext>
                </a:extLst>
              </a:tr>
              <a:tr h="266700">
                <a:tc>
                  <a:txBody>
                    <a:bodyPr/>
                    <a:lstStyle/>
                    <a:p>
                      <a:pPr algn="l" fontAlgn="ctr"/>
                      <a:r>
                        <a:rPr lang="pl-PL" sz="1600" b="1" u="none" strike="noStrike" dirty="0">
                          <a:effectLst/>
                          <a:latin typeface="Arial" panose="020B0604020202020204" pitchFamily="34" charset="0"/>
                          <a:cs typeface="Arial" panose="020B0604020202020204" pitchFamily="34" charset="0"/>
                        </a:rPr>
                        <a:t>      3 428 929    </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pl-PL" sz="1600" b="1" u="none" strike="noStrike" dirty="0">
                          <a:effectLst/>
                          <a:latin typeface="Arial" panose="020B0604020202020204" pitchFamily="34" charset="0"/>
                          <a:cs typeface="Arial" panose="020B0604020202020204" pitchFamily="34" charset="0"/>
                        </a:rPr>
                        <a:t>            102 735    </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pl-PL" sz="1600" b="1" u="none" strike="noStrike" dirty="0">
                          <a:effectLst/>
                          <a:latin typeface="Arial" panose="020B0604020202020204" pitchFamily="34" charset="0"/>
                          <a:cs typeface="Arial" panose="020B0604020202020204" pitchFamily="34" charset="0"/>
                        </a:rPr>
                        <a:t>         21 325    </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pl-PL" sz="1600" b="1" u="none" strike="noStrike">
                          <a:effectLst/>
                          <a:latin typeface="Arial" panose="020B0604020202020204" pitchFamily="34" charset="0"/>
                          <a:cs typeface="Arial" panose="020B0604020202020204" pitchFamily="34" charset="0"/>
                        </a:rPr>
                        <a:t>   1 762    </a:t>
                      </a:r>
                      <a:endParaRPr lang="pl-PL" sz="1600" b="1" i="0" u="none" strike="noStrike">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pl-PL" sz="1600" b="1" i="0" u="none" strike="noStrike" dirty="0">
                          <a:effectLst/>
                          <a:latin typeface="Arial" panose="020B0604020202020204" pitchFamily="34" charset="0"/>
                          <a:cs typeface="Arial" panose="020B0604020202020204" pitchFamily="34" charset="0"/>
                        </a:rPr>
                        <a:t>19</a:t>
                      </a:r>
                      <a:r>
                        <a:rPr lang="pl-PL" sz="1600" b="1" i="0" u="none" strike="noStrike" baseline="0" dirty="0">
                          <a:effectLst/>
                          <a:latin typeface="Arial" panose="020B0604020202020204" pitchFamily="34" charset="0"/>
                          <a:cs typeface="Arial" panose="020B0604020202020204" pitchFamily="34" charset="0"/>
                        </a:rPr>
                        <a:t> 563</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tc>
                  <a:txBody>
                    <a:bodyPr/>
                    <a:lstStyle/>
                    <a:p>
                      <a:pPr algn="l" fontAlgn="ctr"/>
                      <a:r>
                        <a:rPr lang="pl-PL" sz="1600" b="1" u="none" strike="noStrike">
                          <a:effectLst/>
                          <a:latin typeface="Arial" panose="020B0604020202020204" pitchFamily="34" charset="0"/>
                          <a:cs typeface="Arial" panose="020B0604020202020204" pitchFamily="34" charset="0"/>
                        </a:rPr>
                        <a:t>     791    </a:t>
                      </a:r>
                      <a:endParaRPr lang="pl-PL" sz="1600" b="1" i="0" u="none" strike="noStrike">
                        <a:effectLst/>
                        <a:latin typeface="Arial" panose="020B0604020202020204" pitchFamily="34" charset="0"/>
                        <a:cs typeface="Arial" panose="020B0604020202020204" pitchFamily="34" charset="0"/>
                      </a:endParaRPr>
                    </a:p>
                  </a:txBody>
                  <a:tcPr marL="7620" marR="7620" marT="7620" marB="0" anchor="ctr"/>
                </a:tc>
                <a:tc>
                  <a:txBody>
                    <a:bodyPr/>
                    <a:lstStyle/>
                    <a:p>
                      <a:pPr algn="r" fontAlgn="ctr"/>
                      <a:r>
                        <a:rPr lang="pl-PL" sz="1600" b="1" u="none" strike="noStrike" dirty="0">
                          <a:effectLst/>
                          <a:latin typeface="Arial" panose="020B0604020202020204" pitchFamily="34" charset="0"/>
                          <a:cs typeface="Arial" panose="020B0604020202020204" pitchFamily="34" charset="0"/>
                        </a:rPr>
                        <a:t>21%</a:t>
                      </a:r>
                      <a:endParaRPr lang="pl-PL" sz="1600" b="1" i="0" u="none" strike="noStrike" dirty="0">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66324352"/>
                  </a:ext>
                </a:extLst>
              </a:tr>
            </a:tbl>
          </a:graphicData>
        </a:graphic>
      </p:graphicFrame>
    </p:spTree>
    <p:extLst>
      <p:ext uri="{BB962C8B-B14F-4D97-AF65-F5344CB8AC3E}">
        <p14:creationId xmlns:p14="http://schemas.microsoft.com/office/powerpoint/2010/main" val="350796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12712" y="283005"/>
            <a:ext cx="11449271" cy="1077218"/>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MIEJSCA OPIEKI NAD DZIEĆMI DO LAT 3 </a:t>
            </a:r>
          </a:p>
          <a:p>
            <a:pPr algn="ctr"/>
            <a:r>
              <a:rPr lang="pl-PL" sz="3200" b="1" dirty="0">
                <a:latin typeface="Arial" panose="020B0604020202020204" pitchFamily="34" charset="0"/>
                <a:cs typeface="Arial" panose="020B0604020202020204" pitchFamily="34" charset="0"/>
              </a:rPr>
              <a:t>ZAPEWNIANE PRZEZ GMINY w ramach Maluch +</a:t>
            </a:r>
          </a:p>
        </p:txBody>
      </p:sp>
      <p:sp>
        <p:nvSpPr>
          <p:cNvPr id="5" name="Prostokąt 4"/>
          <p:cNvSpPr/>
          <p:nvPr/>
        </p:nvSpPr>
        <p:spPr>
          <a:xfrm>
            <a:off x="335360" y="980728"/>
            <a:ext cx="9865096" cy="830997"/>
          </a:xfrm>
          <a:prstGeom prst="rect">
            <a:avLst/>
          </a:prstGeom>
        </p:spPr>
        <p:txBody>
          <a:bodyPr wrap="square">
            <a:spAutoFit/>
          </a:bodyPr>
          <a:lstStyle/>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pic>
        <p:nvPicPr>
          <p:cNvPr id="7" name="Symbol zastępczy zawartości 425"/>
          <p:cNvPicPr>
            <a:picLocks noGrp="1" noChangeAspect="1"/>
          </p:cNvPicPr>
          <p:nvPr>
            <p:ph idx="1"/>
          </p:nvPr>
        </p:nvPicPr>
        <p:blipFill>
          <a:blip r:embed="rId4"/>
          <a:stretch>
            <a:fillRect/>
          </a:stretch>
        </p:blipFill>
        <p:spPr>
          <a:xfrm>
            <a:off x="911424" y="1628800"/>
            <a:ext cx="5124636" cy="4351338"/>
          </a:xfrm>
          <a:prstGeom prst="rect">
            <a:avLst/>
          </a:prstGeom>
        </p:spPr>
      </p:pic>
      <p:sp>
        <p:nvSpPr>
          <p:cNvPr id="3" name="pole tekstowe 2"/>
          <p:cNvSpPr txBox="1"/>
          <p:nvPr/>
        </p:nvSpPr>
        <p:spPr>
          <a:xfrm>
            <a:off x="7032104" y="2348880"/>
            <a:ext cx="2592288" cy="1015663"/>
          </a:xfrm>
          <a:prstGeom prst="rect">
            <a:avLst/>
          </a:prstGeom>
          <a:noFill/>
        </p:spPr>
        <p:txBody>
          <a:bodyPr wrap="square" rtlCol="0">
            <a:spAutoFit/>
          </a:bodyPr>
          <a:lstStyle/>
          <a:p>
            <a:r>
              <a:rPr lang="pl-PL" sz="2000" b="1" dirty="0"/>
              <a:t>50 GMIN</a:t>
            </a:r>
          </a:p>
          <a:p>
            <a:r>
              <a:rPr lang="pl-PL" sz="2000" b="1" dirty="0"/>
              <a:t>2 335 miejsc w 98 instytucjach gminnych</a:t>
            </a:r>
          </a:p>
        </p:txBody>
      </p:sp>
    </p:spTree>
    <p:extLst>
      <p:ext uri="{BB962C8B-B14F-4D97-AF65-F5344CB8AC3E}">
        <p14:creationId xmlns:p14="http://schemas.microsoft.com/office/powerpoint/2010/main" val="154873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12712" y="283005"/>
            <a:ext cx="11449271" cy="1077218"/>
          </a:xfrm>
          <a:prstGeom prst="rect">
            <a:avLst/>
          </a:prstGeom>
          <a:noFill/>
        </p:spPr>
        <p:txBody>
          <a:bodyPr wrap="square" rtlCol="0">
            <a:spAutoFit/>
          </a:bodyPr>
          <a:lstStyle/>
          <a:p>
            <a:pPr algn="ctr"/>
            <a:r>
              <a:rPr lang="pl-PL" sz="3200" b="1" dirty="0">
                <a:latin typeface="Arial" panose="020B0604020202020204" pitchFamily="34" charset="0"/>
                <a:cs typeface="Arial" panose="020B0604020202020204" pitchFamily="34" charset="0"/>
              </a:rPr>
              <a:t>MIEJSCA OPIEKI NAD DZIEĆMI DO LAT 3 </a:t>
            </a:r>
          </a:p>
          <a:p>
            <a:pPr algn="ctr"/>
            <a:r>
              <a:rPr lang="pl-PL" sz="3200" b="1" dirty="0">
                <a:latin typeface="Arial" panose="020B0604020202020204" pitchFamily="34" charset="0"/>
                <a:cs typeface="Arial" panose="020B0604020202020204" pitchFamily="34" charset="0"/>
              </a:rPr>
              <a:t>ZAPEWNIANE PRZEZ GMINY w ramach Maluch+</a:t>
            </a:r>
          </a:p>
        </p:txBody>
      </p:sp>
      <p:sp>
        <p:nvSpPr>
          <p:cNvPr id="5" name="Prostokąt 4"/>
          <p:cNvSpPr/>
          <p:nvPr/>
        </p:nvSpPr>
        <p:spPr>
          <a:xfrm>
            <a:off x="335360" y="980728"/>
            <a:ext cx="9865096" cy="830997"/>
          </a:xfrm>
          <a:prstGeom prst="rect">
            <a:avLst/>
          </a:prstGeom>
        </p:spPr>
        <p:txBody>
          <a:bodyPr wrap="square">
            <a:spAutoFit/>
          </a:bodyPr>
          <a:lstStyle/>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pic>
        <p:nvPicPr>
          <p:cNvPr id="7" name="Symbol zastępczy zawartości 425"/>
          <p:cNvPicPr>
            <a:picLocks noGrp="1" noChangeAspect="1"/>
          </p:cNvPicPr>
          <p:nvPr>
            <p:ph idx="1"/>
          </p:nvPr>
        </p:nvPicPr>
        <p:blipFill>
          <a:blip r:embed="rId4"/>
          <a:stretch>
            <a:fillRect/>
          </a:stretch>
        </p:blipFill>
        <p:spPr>
          <a:xfrm>
            <a:off x="911424" y="1628800"/>
            <a:ext cx="5124636" cy="4351338"/>
          </a:xfrm>
          <a:prstGeom prst="rect">
            <a:avLst/>
          </a:prstGeom>
        </p:spPr>
      </p:pic>
      <p:sp>
        <p:nvSpPr>
          <p:cNvPr id="3" name="pole tekstowe 2"/>
          <p:cNvSpPr txBox="1"/>
          <p:nvPr/>
        </p:nvSpPr>
        <p:spPr>
          <a:xfrm>
            <a:off x="6744072" y="2348880"/>
            <a:ext cx="3312368" cy="1323439"/>
          </a:xfrm>
          <a:prstGeom prst="rect">
            <a:avLst/>
          </a:prstGeom>
          <a:noFill/>
        </p:spPr>
        <p:txBody>
          <a:bodyPr wrap="square" rtlCol="0">
            <a:spAutoFit/>
          </a:bodyPr>
          <a:lstStyle/>
          <a:p>
            <a:r>
              <a:rPr lang="pl-PL" sz="2000" b="1" dirty="0"/>
              <a:t>97 GMIN</a:t>
            </a:r>
          </a:p>
          <a:p>
            <a:r>
              <a:rPr lang="pl-PL" sz="2000" b="1" dirty="0"/>
              <a:t>7 490 miejsc w 324 instytucjach prywatnych </a:t>
            </a:r>
          </a:p>
          <a:p>
            <a:r>
              <a:rPr lang="pl-PL" sz="2000" b="1" dirty="0"/>
              <a:t>i gminnych</a:t>
            </a:r>
          </a:p>
        </p:txBody>
      </p:sp>
      <p:pic>
        <p:nvPicPr>
          <p:cNvPr id="6" name="Obraz 5"/>
          <p:cNvPicPr>
            <a:picLocks noChangeAspect="1"/>
          </p:cNvPicPr>
          <p:nvPr/>
        </p:nvPicPr>
        <p:blipFill>
          <a:blip r:embed="rId5"/>
          <a:stretch>
            <a:fillRect/>
          </a:stretch>
        </p:blipFill>
        <p:spPr>
          <a:xfrm>
            <a:off x="407368" y="1628800"/>
            <a:ext cx="5544616" cy="4536504"/>
          </a:xfrm>
          <a:prstGeom prst="rect">
            <a:avLst/>
          </a:prstGeom>
        </p:spPr>
      </p:pic>
    </p:spTree>
    <p:extLst>
      <p:ext uri="{BB962C8B-B14F-4D97-AF65-F5344CB8AC3E}">
        <p14:creationId xmlns:p14="http://schemas.microsoft.com/office/powerpoint/2010/main" val="7499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2495600" y="395953"/>
            <a:ext cx="6129005"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POTRZEBY I BIAŁE PLAMY</a:t>
            </a:r>
          </a:p>
        </p:txBody>
      </p:sp>
      <p:sp>
        <p:nvSpPr>
          <p:cNvPr id="5" name="Prostokąt 4"/>
          <p:cNvSpPr/>
          <p:nvPr/>
        </p:nvSpPr>
        <p:spPr>
          <a:xfrm>
            <a:off x="335360" y="980728"/>
            <a:ext cx="9865096" cy="2985433"/>
          </a:xfrm>
          <a:prstGeom prst="rect">
            <a:avLst/>
          </a:prstGeom>
        </p:spPr>
        <p:txBody>
          <a:bodyPr wrap="square">
            <a:spAutoFit/>
          </a:bodyPr>
          <a:lstStyle/>
          <a:p>
            <a:pPr marL="457200" indent="-457200">
              <a:buAutoNum type="arabicParenR"/>
            </a:pPr>
            <a:endParaRPr lang="pl-PL" sz="2000" b="1"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W 58 gminach - które zamieszkuje 16,5 tysiąca dzieci do 3 roku życia </a:t>
            </a:r>
          </a:p>
          <a:p>
            <a:r>
              <a:rPr lang="pl-PL" sz="2000" dirty="0">
                <a:latin typeface="Arial" panose="020B0604020202020204" pitchFamily="34" charset="0"/>
                <a:cs typeface="Arial" panose="020B0604020202020204" pitchFamily="34" charset="0"/>
              </a:rPr>
              <a:t>(16% dzieci w województwie) - nie funkcjonują miejsca opieki.</a:t>
            </a:r>
          </a:p>
          <a:p>
            <a:endParaRPr lang="pl-PL" sz="2000" dirty="0">
              <a:latin typeface="Arial" panose="020B0604020202020204" pitchFamily="34" charset="0"/>
              <a:cs typeface="Arial" panose="020B0604020202020204" pitchFamily="34" charset="0"/>
            </a:endParaRPr>
          </a:p>
          <a:p>
            <a:r>
              <a:rPr lang="pl-PL" sz="2000" dirty="0">
                <a:latin typeface="Arial" panose="020B0604020202020204" pitchFamily="34" charset="0"/>
                <a:cs typeface="Arial" panose="020B0604020202020204" pitchFamily="34" charset="0"/>
              </a:rPr>
              <a:t>W 124 gminach - które zamieszkuje 86,1 tys. dzieci do 3 roku życia </a:t>
            </a:r>
          </a:p>
          <a:p>
            <a:r>
              <a:rPr lang="pl-PL" sz="2000" dirty="0">
                <a:latin typeface="Arial" panose="020B0604020202020204" pitchFamily="34" charset="0"/>
                <a:cs typeface="Arial" panose="020B0604020202020204" pitchFamily="34" charset="0"/>
              </a:rPr>
              <a:t>(84% dzieci w województwie) – miejsce w instytucji opieki znajduje tylko co 4 dziecko</a:t>
            </a:r>
          </a:p>
          <a:p>
            <a:endParaRPr lang="pl-PL" sz="2000" dirty="0">
              <a:latin typeface="Arial" panose="020B0604020202020204" pitchFamily="34" charset="0"/>
              <a:cs typeface="Arial" panose="020B0604020202020204" pitchFamily="34" charset="0"/>
            </a:endParaRP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85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9EAE2EEA-B185-44FE-BDB1-584798601875}"/>
              </a:ext>
            </a:extLst>
          </p:cNvPr>
          <p:cNvSpPr txBox="1"/>
          <p:nvPr/>
        </p:nvSpPr>
        <p:spPr>
          <a:xfrm>
            <a:off x="3215680" y="260648"/>
            <a:ext cx="5336917" cy="584775"/>
          </a:xfrm>
          <a:prstGeom prst="rect">
            <a:avLst/>
          </a:prstGeom>
          <a:noFill/>
        </p:spPr>
        <p:txBody>
          <a:bodyPr wrap="square" rtlCol="0">
            <a:spAutoFit/>
          </a:bodyPr>
          <a:lstStyle/>
          <a:p>
            <a:r>
              <a:rPr lang="pl-PL" sz="3200" b="1" dirty="0">
                <a:latin typeface="Arial" panose="020B0604020202020204" pitchFamily="34" charset="0"/>
                <a:cs typeface="Arial" panose="020B0604020202020204" pitchFamily="34" charset="0"/>
              </a:rPr>
              <a:t>PODSTAWA PRAWNA</a:t>
            </a:r>
          </a:p>
        </p:txBody>
      </p:sp>
      <p:sp>
        <p:nvSpPr>
          <p:cNvPr id="5" name="Prostokąt 4"/>
          <p:cNvSpPr/>
          <p:nvPr/>
        </p:nvSpPr>
        <p:spPr>
          <a:xfrm>
            <a:off x="335360" y="980728"/>
            <a:ext cx="9865096" cy="3046988"/>
          </a:xfrm>
          <a:prstGeom prst="rect">
            <a:avLst/>
          </a:prstGeom>
        </p:spPr>
        <p:txBody>
          <a:bodyPr wrap="square">
            <a:spAutoFit/>
          </a:bodyPr>
          <a:lstStyle/>
          <a:p>
            <a:r>
              <a:rPr lang="pl-PL" sz="2000" b="1" dirty="0">
                <a:latin typeface="Arial" panose="020B0604020202020204" pitchFamily="34" charset="0"/>
                <a:cs typeface="Arial" panose="020B0604020202020204" pitchFamily="34" charset="0"/>
              </a:rPr>
              <a:t>art. 62 </a:t>
            </a:r>
            <a:r>
              <a:rPr lang="pl-PL" sz="2000" dirty="0">
                <a:latin typeface="Arial" panose="020B0604020202020204" pitchFamily="34" charset="0"/>
                <a:cs typeface="Arial" panose="020B0604020202020204" pitchFamily="34" charset="0"/>
              </a:rPr>
              <a:t>ustawy z 4 lutego 2011 r. o opiece nad dziećmi do lat 3 </a:t>
            </a:r>
          </a:p>
          <a:p>
            <a:r>
              <a:rPr lang="pl-PL" sz="2000" dirty="0">
                <a:latin typeface="Arial" panose="020B0604020202020204" pitchFamily="34" charset="0"/>
                <a:cs typeface="Arial" panose="020B0604020202020204" pitchFamily="34" charset="0"/>
              </a:rPr>
              <a:t>(Dz. U. z 2022 r. poz. 1324 z </a:t>
            </a:r>
            <a:r>
              <a:rPr lang="pl-PL" sz="2000" dirty="0" err="1">
                <a:latin typeface="Arial" panose="020B0604020202020204" pitchFamily="34" charset="0"/>
                <a:cs typeface="Arial" panose="020B0604020202020204" pitchFamily="34" charset="0"/>
              </a:rPr>
              <a:t>późn</a:t>
            </a:r>
            <a:r>
              <a:rPr lang="pl-PL" sz="2000" dirty="0">
                <a:latin typeface="Arial" panose="020B0604020202020204" pitchFamily="34" charset="0"/>
                <a:cs typeface="Arial" panose="020B0604020202020204" pitchFamily="34" charset="0"/>
              </a:rPr>
              <a:t>. zm.)</a:t>
            </a:r>
          </a:p>
          <a:p>
            <a:pPr marL="457200" indent="-457200">
              <a:buAutoNum type="arabicParenR"/>
            </a:pPr>
            <a:endParaRPr lang="pl-PL" sz="2000" b="1" dirty="0">
              <a:latin typeface="Arial" panose="020B0604020202020204" pitchFamily="34" charset="0"/>
              <a:cs typeface="Arial" panose="020B0604020202020204" pitchFamily="34" charset="0"/>
            </a:endParaRPr>
          </a:p>
          <a:p>
            <a:pPr algn="just"/>
            <a:r>
              <a:rPr lang="pl-PL" sz="2000" dirty="0">
                <a:latin typeface="Arial" panose="020B0604020202020204" pitchFamily="34" charset="0"/>
                <a:cs typeface="Arial" panose="020B0604020202020204" pitchFamily="34" charset="0"/>
              </a:rPr>
              <a:t>Zgodnie z art. 62 ust. 1 ustawy, minister właściwy do spraw rodziny może opracowywać resortowe oraz rządowe programy rozwoju instytucji opieki nad dziećmi w wieku do lat 3 oraz finansowo wspiera te programy. Opracowanie i realizacja programów odbywa się we współpracy z wojewodą</a:t>
            </a:r>
            <a:r>
              <a:rPr lang="pl-PL" sz="2400" dirty="0">
                <a:latin typeface="Arial" panose="020B0604020202020204" pitchFamily="34" charset="0"/>
                <a:cs typeface="Arial" panose="020B0604020202020204" pitchFamily="34" charset="0"/>
              </a:rPr>
              <a:t>.</a:t>
            </a:r>
          </a:p>
          <a:p>
            <a:endParaRPr lang="pl-PL" sz="2400" b="1" dirty="0">
              <a:latin typeface="Arial" panose="020B0604020202020204" pitchFamily="34" charset="0"/>
              <a:cs typeface="Arial" panose="020B0604020202020204" pitchFamily="34" charset="0"/>
            </a:endParaRPr>
          </a:p>
          <a:p>
            <a:pPr algn="just"/>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96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014920A6-DDFF-4D43-B846-5D3C97D1A6EB}"/>
              </a:ext>
            </a:extLst>
          </p:cNvPr>
          <p:cNvSpPr txBox="1"/>
          <p:nvPr/>
        </p:nvSpPr>
        <p:spPr>
          <a:xfrm>
            <a:off x="1271464" y="46366"/>
            <a:ext cx="7632848" cy="646331"/>
          </a:xfrm>
          <a:prstGeom prst="rect">
            <a:avLst/>
          </a:prstGeom>
          <a:noFill/>
        </p:spPr>
        <p:txBody>
          <a:bodyPr wrap="square" rtlCol="0">
            <a:spAutoFit/>
          </a:bodyPr>
          <a:lstStyle/>
          <a:p>
            <a:pPr algn="ctr"/>
            <a:r>
              <a:rPr lang="pl-PL" sz="3600" b="1" dirty="0"/>
              <a:t>PODZIAŁ ŚRODKÓW: 3 ETAPY 1 NABÓR</a:t>
            </a:r>
          </a:p>
        </p:txBody>
      </p:sp>
      <p:graphicFrame>
        <p:nvGraphicFramePr>
          <p:cNvPr id="2" name="Symbol zastępczy zawartości 1"/>
          <p:cNvGraphicFramePr>
            <a:graphicFrameLocks noGrp="1"/>
          </p:cNvGraphicFramePr>
          <p:nvPr>
            <p:ph idx="1"/>
            <p:extLst>
              <p:ext uri="{D42A27DB-BD31-4B8C-83A1-F6EECF244321}">
                <p14:modId xmlns:p14="http://schemas.microsoft.com/office/powerpoint/2010/main" val="96422718"/>
              </p:ext>
            </p:extLst>
          </p:nvPr>
        </p:nvGraphicFramePr>
        <p:xfrm>
          <a:off x="191344" y="692698"/>
          <a:ext cx="10225137" cy="5680025"/>
        </p:xfrm>
        <a:graphic>
          <a:graphicData uri="http://schemas.openxmlformats.org/drawingml/2006/table">
            <a:tbl>
              <a:tblPr firstRow="1" bandRow="1">
                <a:tableStyleId>{0505E3EF-67EA-436B-97B2-0124C06EBD24}</a:tableStyleId>
              </a:tblPr>
              <a:tblGrid>
                <a:gridCol w="991991">
                  <a:extLst>
                    <a:ext uri="{9D8B030D-6E8A-4147-A177-3AD203B41FA5}">
                      <a16:colId xmlns:a16="http://schemas.microsoft.com/office/drawing/2014/main" val="2217440152"/>
                    </a:ext>
                  </a:extLst>
                </a:gridCol>
                <a:gridCol w="4356543">
                  <a:extLst>
                    <a:ext uri="{9D8B030D-6E8A-4147-A177-3AD203B41FA5}">
                      <a16:colId xmlns:a16="http://schemas.microsoft.com/office/drawing/2014/main" val="499802134"/>
                    </a:ext>
                  </a:extLst>
                </a:gridCol>
                <a:gridCol w="4876603">
                  <a:extLst>
                    <a:ext uri="{9D8B030D-6E8A-4147-A177-3AD203B41FA5}">
                      <a16:colId xmlns:a16="http://schemas.microsoft.com/office/drawing/2014/main" val="3755225896"/>
                    </a:ext>
                  </a:extLst>
                </a:gridCol>
              </a:tblGrid>
              <a:tr h="399720">
                <a:tc>
                  <a:txBody>
                    <a:bodyPr/>
                    <a:lstStyle/>
                    <a:p>
                      <a:pPr algn="ctr"/>
                      <a:r>
                        <a:rPr lang="pl-PL" sz="2000" dirty="0"/>
                        <a:t>ETAP</a:t>
                      </a:r>
                      <a:endParaRPr lang="pl-PL" sz="2000" dirty="0">
                        <a:solidFill>
                          <a:srgbClr val="0070C0"/>
                        </a:solidFill>
                        <a:latin typeface="Arial" panose="020B0604020202020204" pitchFamily="34" charset="0"/>
                        <a:cs typeface="Arial" panose="020B0604020202020204" pitchFamily="34" charset="0"/>
                      </a:endParaRPr>
                    </a:p>
                  </a:txBody>
                  <a:tcPr/>
                </a:tc>
                <a:tc>
                  <a:txBody>
                    <a:bodyPr/>
                    <a:lstStyle/>
                    <a:p>
                      <a:pPr algn="ctr"/>
                      <a:r>
                        <a:rPr lang="pl-PL" sz="2000" dirty="0"/>
                        <a:t>ODBIORCA OSTATECZNY</a:t>
                      </a:r>
                      <a:endParaRPr lang="pl-PL" sz="2000" dirty="0">
                        <a:solidFill>
                          <a:srgbClr val="0070C0"/>
                        </a:solidFill>
                        <a:latin typeface="Arial" panose="020B0604020202020204" pitchFamily="34" charset="0"/>
                        <a:cs typeface="Arial" panose="020B0604020202020204" pitchFamily="34" charset="0"/>
                      </a:endParaRPr>
                    </a:p>
                  </a:txBody>
                  <a:tcPr/>
                </a:tc>
                <a:tc>
                  <a:txBody>
                    <a:bodyPr/>
                    <a:lstStyle/>
                    <a:p>
                      <a:pPr algn="ctr"/>
                      <a:r>
                        <a:rPr lang="pl-PL" sz="2000" dirty="0"/>
                        <a:t>ŚRODKI</a:t>
                      </a:r>
                      <a:endParaRPr lang="pl-PL" sz="2000" dirty="0">
                        <a:solidFill>
                          <a:srgbClr val="0070C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868812"/>
                  </a:ext>
                </a:extLst>
              </a:tr>
              <a:tr h="877670">
                <a:tc>
                  <a:txBody>
                    <a:bodyPr/>
                    <a:lstStyle/>
                    <a:p>
                      <a:r>
                        <a:rPr lang="pl-PL" sz="2000" dirty="0"/>
                        <a:t>1</a:t>
                      </a:r>
                      <a:endParaRPr lang="pl-PL" sz="2000" dirty="0">
                        <a:solidFill>
                          <a:schemeClr val="tx1"/>
                        </a:solidFill>
                        <a:latin typeface="Arial" panose="020B0604020202020204" pitchFamily="34" charset="0"/>
                        <a:cs typeface="Arial" panose="020B0604020202020204" pitchFamily="34" charset="0"/>
                      </a:endParaRPr>
                    </a:p>
                  </a:txBody>
                  <a:tcPr/>
                </a:tc>
                <a:tc>
                  <a:txBody>
                    <a:bodyPr/>
                    <a:lstStyle/>
                    <a:p>
                      <a:r>
                        <a:rPr lang="pl-PL" sz="2000" dirty="0"/>
                        <a:t>GMINY</a:t>
                      </a:r>
                      <a:endParaRPr lang="pl-PL" sz="2000" dirty="0">
                        <a:solidFill>
                          <a:schemeClr val="tx1"/>
                        </a:solidFill>
                        <a:latin typeface="Arial" panose="020B0604020202020204" pitchFamily="34" charset="0"/>
                        <a:cs typeface="Arial" panose="020B0604020202020204" pitchFamily="34" charset="0"/>
                      </a:endParaRPr>
                    </a:p>
                  </a:txBody>
                  <a:tcPr/>
                </a:tc>
                <a:tc>
                  <a:txBody>
                    <a:bodyPr/>
                    <a:lstStyle/>
                    <a:p>
                      <a:r>
                        <a:rPr lang="pl-PL" sz="2000" dirty="0"/>
                        <a:t>PRZYZNANE ALGORYTMEM</a:t>
                      </a:r>
                      <a:r>
                        <a:rPr lang="pl-PL" sz="2000" baseline="0" dirty="0"/>
                        <a:t> </a:t>
                      </a:r>
                      <a:r>
                        <a:rPr lang="pl-PL" sz="2000" b="1" baseline="0" dirty="0"/>
                        <a:t>KAŻDEJ GMINIE </a:t>
                      </a:r>
                    </a:p>
                    <a:p>
                      <a:pPr algn="ctr"/>
                      <a:r>
                        <a:rPr lang="pl-PL" sz="2000" baseline="0" dirty="0"/>
                        <a:t>W WOJEWÓDZTWIE</a:t>
                      </a:r>
                    </a:p>
                    <a:p>
                      <a:pPr algn="ctr"/>
                      <a:r>
                        <a:rPr lang="pl-PL" sz="1800" b="0" i="0" baseline="0" dirty="0">
                          <a:solidFill>
                            <a:schemeClr val="tx1"/>
                          </a:solidFill>
                          <a:latin typeface="Arial" panose="020B0604020202020204" pitchFamily="34" charset="0"/>
                          <a:cs typeface="Arial" panose="020B0604020202020204" pitchFamily="34" charset="0"/>
                        </a:rPr>
                        <a:t>Środki przyznane algorytmem są zagwarantowane</a:t>
                      </a:r>
                    </a:p>
                  </a:txBody>
                  <a:tcPr/>
                </a:tc>
                <a:extLst>
                  <a:ext uri="{0D108BD9-81ED-4DB2-BD59-A6C34878D82A}">
                    <a16:rowId xmlns:a16="http://schemas.microsoft.com/office/drawing/2014/main" val="3317828601"/>
                  </a:ext>
                </a:extLst>
              </a:tr>
              <a:tr h="614369">
                <a:tc gridSpan="3">
                  <a:txBody>
                    <a:bodyPr/>
                    <a:lstStyle/>
                    <a:p>
                      <a:r>
                        <a:rPr lang="pl-PL" sz="2000" dirty="0"/>
                        <a:t>gdy</a:t>
                      </a:r>
                      <a:r>
                        <a:rPr lang="pl-PL" sz="2000" baseline="0" dirty="0"/>
                        <a:t> gminy nie zdecydują się skorzystać z zabezpieczonych dla nich środków, środki przejdą do et.2</a:t>
                      </a:r>
                      <a:endParaRPr lang="pl-PL" sz="2000" dirty="0">
                        <a:latin typeface="Arial" panose="020B0604020202020204" pitchFamily="34" charset="0"/>
                        <a:cs typeface="Arial" panose="020B0604020202020204" pitchFamily="34" charset="0"/>
                      </a:endParaRPr>
                    </a:p>
                  </a:txBody>
                  <a:tcPr/>
                </a:tc>
                <a:tc hMerge="1">
                  <a:txBody>
                    <a:bodyPr/>
                    <a:lstStyle/>
                    <a:p>
                      <a:endParaRPr lang="pl-PL" dirty="0">
                        <a:latin typeface="Arial" panose="020B0604020202020204" pitchFamily="34" charset="0"/>
                        <a:cs typeface="Arial" panose="020B0604020202020204" pitchFamily="34" charset="0"/>
                      </a:endParaRPr>
                    </a:p>
                  </a:txBody>
                  <a:tcPr/>
                </a:tc>
                <a:tc hMerge="1">
                  <a:txBody>
                    <a:bodyPr/>
                    <a:lstStyle/>
                    <a:p>
                      <a:endParaRPr lang="pl-PL"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3092601"/>
                  </a:ext>
                </a:extLst>
              </a:tr>
              <a:tr h="1587902">
                <a:tc>
                  <a:txBody>
                    <a:bodyPr/>
                    <a:lstStyle/>
                    <a:p>
                      <a:r>
                        <a:rPr lang="pl-PL" sz="2000" dirty="0"/>
                        <a:t>2</a:t>
                      </a:r>
                      <a:endParaRPr lang="pl-PL" sz="2000" dirty="0">
                        <a:latin typeface="Arial" panose="020B0604020202020204" pitchFamily="34" charset="0"/>
                        <a:cs typeface="Arial" panose="020B0604020202020204" pitchFamily="34" charset="0"/>
                      </a:endParaRPr>
                    </a:p>
                  </a:txBody>
                  <a:tcPr/>
                </a:tc>
                <a:tc>
                  <a:txBody>
                    <a:bodyPr/>
                    <a:lstStyle/>
                    <a:p>
                      <a:r>
                        <a:rPr lang="pl-PL" sz="2000" dirty="0"/>
                        <a:t>JEDNOSTKI</a:t>
                      </a:r>
                      <a:r>
                        <a:rPr lang="pl-PL" sz="2000" baseline="0" dirty="0"/>
                        <a:t> SAMORZĄDU, INSTYTUCJE PUBLICZNE, OSOBY FIZYCZNE, OSOBY PRAWNE, JEDNOSTKI ORGANIZACYJNE NIEPOSIADAJACE OSOBOWOŚCI PRAWNEJ</a:t>
                      </a:r>
                    </a:p>
                    <a:p>
                      <a:r>
                        <a:rPr lang="pl-PL" sz="2000" baseline="0" dirty="0"/>
                        <a:t>(ZASADA PIERWSZEŃSTWA GMIN)</a:t>
                      </a:r>
                      <a:endParaRPr lang="pl-PL" sz="2000" i="0" baseline="0" dirty="0">
                        <a:latin typeface="Arial" panose="020B0604020202020204" pitchFamily="34" charset="0"/>
                        <a:cs typeface="Arial" panose="020B0604020202020204" pitchFamily="34" charset="0"/>
                      </a:endParaRPr>
                    </a:p>
                  </a:txBody>
                  <a:tcPr/>
                </a:tc>
                <a:tc>
                  <a:txBody>
                    <a:bodyPr/>
                    <a:lstStyle/>
                    <a:p>
                      <a:pPr marL="0" algn="l" defTabSz="914400" rtl="0" eaLnBrk="1" latinLnBrk="0" hangingPunct="1"/>
                      <a:r>
                        <a:rPr lang="pl-PL" sz="2000" kern="1200" dirty="0"/>
                        <a:t>PRZYZNAWANE NA WNIOSKI DOT.</a:t>
                      </a:r>
                      <a:r>
                        <a:rPr lang="pl-PL" sz="2000" kern="1200" baseline="0" dirty="0"/>
                        <a:t> </a:t>
                      </a:r>
                      <a:r>
                        <a:rPr lang="pl-PL" sz="2000" kern="1200" dirty="0"/>
                        <a:t>UTWORZENIA MIEJSC W GMINACH GDZIE NIE FUNKCJONUJĄ ŻADNE INSTYTUCJE OPIEKI</a:t>
                      </a:r>
                      <a:endParaRPr lang="pl-PL" sz="20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57371794"/>
                  </a:ext>
                </a:extLst>
              </a:tr>
              <a:tr h="351068">
                <a:tc gridSpan="3">
                  <a:txBody>
                    <a:bodyPr/>
                    <a:lstStyle/>
                    <a:p>
                      <a:r>
                        <a:rPr lang="pl-PL" sz="2000" kern="1200" baseline="0" dirty="0"/>
                        <a:t>gdy pozostaną środki przejdą do etapu 3</a:t>
                      </a:r>
                      <a:endParaRPr lang="pl-PL" sz="2000" kern="1200" baseline="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2703649582"/>
                  </a:ext>
                </a:extLst>
              </a:tr>
              <a:tr h="1099776">
                <a:tc>
                  <a:txBody>
                    <a:bodyPr/>
                    <a:lstStyle/>
                    <a:p>
                      <a:r>
                        <a:rPr lang="pl-PL" sz="2000" dirty="0"/>
                        <a:t>3</a:t>
                      </a:r>
                      <a:endParaRPr lang="pl-PL" sz="2000" dirty="0">
                        <a:latin typeface="Arial" panose="020B0604020202020204" pitchFamily="34" charset="0"/>
                        <a:cs typeface="Arial" panose="020B0604020202020204" pitchFamily="34" charset="0"/>
                      </a:endParaRPr>
                    </a:p>
                  </a:txBody>
                  <a:tcPr/>
                </a:tc>
                <a:tc>
                  <a:txBody>
                    <a:bodyPr/>
                    <a:lstStyle/>
                    <a:p>
                      <a:r>
                        <a:rPr lang="pl-PL" sz="2000" kern="1200" baseline="0" dirty="0"/>
                        <a:t>JST I PODMIOTY INNE NIŻ JST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2000" baseline="0" dirty="0"/>
                        <a:t>(ZASADA PIERWSZEŃSTWA GMIN)</a:t>
                      </a:r>
                      <a:endParaRPr lang="pl-PL" sz="2000" dirty="0"/>
                    </a:p>
                    <a:p>
                      <a:endParaRPr lang="pl-PL" sz="200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kern="1200" dirty="0"/>
                        <a:t>PRZYZNAWANE NA WNIOSKI DOT. UTWORZENIA MIEJSC NA DODATKOWE MIEJSCA OPIEKI </a:t>
                      </a:r>
                      <a:endParaRPr lang="pl-PL" sz="20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757337628"/>
                  </a:ext>
                </a:extLst>
              </a:tr>
            </a:tbl>
          </a:graphicData>
        </a:graphic>
      </p:graphicFrame>
    </p:spTree>
    <p:extLst>
      <p:ext uri="{BB962C8B-B14F-4D97-AF65-F5344CB8AC3E}">
        <p14:creationId xmlns:p14="http://schemas.microsoft.com/office/powerpoint/2010/main" val="304775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4294</TotalTime>
  <Words>2989</Words>
  <Application>Microsoft Office PowerPoint</Application>
  <PresentationFormat>Panoramiczny</PresentationFormat>
  <Paragraphs>395</Paragraphs>
  <Slides>30</Slides>
  <Notes>30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30</vt:i4>
      </vt:variant>
    </vt:vector>
  </HeadingPairs>
  <TitlesOfParts>
    <vt:vector size="37" baseType="lpstr">
      <vt:lpstr>Arial</vt:lpstr>
      <vt:lpstr>Calibri</vt:lpstr>
      <vt:lpstr>Calibri Light</vt:lpstr>
      <vt:lpstr>Corbel</vt:lpstr>
      <vt:lpstr>Times New Roman</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Małopolski Urząd Wojewódzki w Krakowie</dc:title>
  <dc:creator>Katarzyna Stopka</dc:creator>
  <cp:lastModifiedBy>Marta Chytrzyńska</cp:lastModifiedBy>
  <cp:revision>333</cp:revision>
  <cp:lastPrinted>2017-09-11T09:48:10Z</cp:lastPrinted>
  <dcterms:created xsi:type="dcterms:W3CDTF">2017-06-19T19:06:14Z</dcterms:created>
  <dcterms:modified xsi:type="dcterms:W3CDTF">2023-01-25T09:03:19Z</dcterms:modified>
</cp:coreProperties>
</file>